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4"/>
  </p:notesMasterIdLst>
  <p:handoutMasterIdLst>
    <p:handoutMasterId r:id="rId55"/>
  </p:handoutMasterIdLst>
  <p:sldIdLst>
    <p:sldId id="256" r:id="rId2"/>
    <p:sldId id="339" r:id="rId3"/>
    <p:sldId id="258" r:id="rId4"/>
    <p:sldId id="336" r:id="rId5"/>
    <p:sldId id="259" r:id="rId6"/>
    <p:sldId id="260" r:id="rId7"/>
    <p:sldId id="261" r:id="rId8"/>
    <p:sldId id="262" r:id="rId9"/>
    <p:sldId id="263" r:id="rId10"/>
    <p:sldId id="340" r:id="rId11"/>
    <p:sldId id="273" r:id="rId12"/>
    <p:sldId id="274" r:id="rId13"/>
    <p:sldId id="337" r:id="rId14"/>
    <p:sldId id="278" r:id="rId15"/>
    <p:sldId id="279" r:id="rId16"/>
    <p:sldId id="338" r:id="rId17"/>
    <p:sldId id="280" r:id="rId18"/>
    <p:sldId id="282" r:id="rId19"/>
    <p:sldId id="281" r:id="rId20"/>
    <p:sldId id="283" r:id="rId21"/>
    <p:sldId id="277" r:id="rId22"/>
    <p:sldId id="341" r:id="rId23"/>
    <p:sldId id="284" r:id="rId24"/>
    <p:sldId id="309" r:id="rId25"/>
    <p:sldId id="311" r:id="rId26"/>
    <p:sldId id="312" r:id="rId27"/>
    <p:sldId id="313" r:id="rId28"/>
    <p:sldId id="315" r:id="rId29"/>
    <p:sldId id="316" r:id="rId30"/>
    <p:sldId id="317" r:id="rId31"/>
    <p:sldId id="318" r:id="rId32"/>
    <p:sldId id="319" r:id="rId33"/>
    <p:sldId id="320" r:id="rId34"/>
    <p:sldId id="321" r:id="rId35"/>
    <p:sldId id="322" r:id="rId36"/>
    <p:sldId id="323" r:id="rId37"/>
    <p:sldId id="324" r:id="rId38"/>
    <p:sldId id="325" r:id="rId39"/>
    <p:sldId id="314" r:id="rId40"/>
    <p:sldId id="310" r:id="rId41"/>
    <p:sldId id="326" r:id="rId42"/>
    <p:sldId id="327" r:id="rId43"/>
    <p:sldId id="328" r:id="rId44"/>
    <p:sldId id="329" r:id="rId45"/>
    <p:sldId id="330" r:id="rId46"/>
    <p:sldId id="335" r:id="rId47"/>
    <p:sldId id="307" r:id="rId48"/>
    <p:sldId id="333" r:id="rId49"/>
    <p:sldId id="334" r:id="rId50"/>
    <p:sldId id="268" r:id="rId51"/>
    <p:sldId id="269" r:id="rId52"/>
    <p:sldId id="270" r:id="rId53"/>
  </p:sldIdLst>
  <p:sldSz cx="9144000" cy="5143500" type="screen16x9"/>
  <p:notesSz cx="6858000" cy="9144000"/>
  <p:embeddedFontLst>
    <p:embeddedFont>
      <p:font typeface="Exo" panose="020B0604020202020204" charset="0"/>
      <p:regular r:id="rId56"/>
      <p:bold r:id="rId57"/>
      <p:italic r:id="rId58"/>
      <p:boldItalic r:id="rId59"/>
    </p:embeddedFont>
    <p:embeddedFont>
      <p:font typeface="Janda Safe and Sound" panose="02000503000000020004" pitchFamily="2" charset="0"/>
      <p:regular r:id="rId60"/>
    </p:embeddedFont>
    <p:embeddedFont>
      <p:font typeface="Letters for Learners" pitchFamily="2" charset="0"/>
      <p:regular r:id="rId61"/>
    </p:embeddedFont>
    <p:embeddedFont>
      <p:font typeface="Nixie One" panose="02000503080000020004" pitchFamily="50" charset="0"/>
      <p:regular r:id="rId62"/>
    </p:embeddedFont>
    <p:embeddedFont>
      <p:font typeface="Varela Round" panose="02000000000000000000" pitchFamily="50"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9900"/>
    <a:srgbClr val="000066"/>
    <a:srgbClr val="22B7CB"/>
    <a:srgbClr val="ED1318"/>
    <a:srgbClr val="00E863"/>
    <a:srgbClr val="EB2264"/>
    <a:srgbClr val="EF6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249" autoAdjust="0"/>
  </p:normalViewPr>
  <p:slideViewPr>
    <p:cSldViewPr snapToGrid="0">
      <p:cViewPr varScale="1">
        <p:scale>
          <a:sx n="95" d="100"/>
          <a:sy n="95" d="100"/>
        </p:scale>
        <p:origin x="60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1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C93ED7-AC51-490C-839E-B5FA9522B2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A0E682-B8BC-48AB-BFA2-5AA12803FF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C70B90-04B2-4E4D-A633-2B0286FB11B7}" type="datetimeFigureOut">
              <a:rPr lang="en-US" smtClean="0"/>
              <a:t>2/10/2019</a:t>
            </a:fld>
            <a:endParaRPr lang="en-US"/>
          </a:p>
        </p:txBody>
      </p:sp>
      <p:sp>
        <p:nvSpPr>
          <p:cNvPr id="4" name="Footer Placeholder 3">
            <a:extLst>
              <a:ext uri="{FF2B5EF4-FFF2-40B4-BE49-F238E27FC236}">
                <a16:creationId xmlns:a16="http://schemas.microsoft.com/office/drawing/2014/main" id="{907859EE-D391-4626-9E1C-83CDE119A1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8BABA1-0D56-4D28-8C6A-8BA9AF5F51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942C62-2E8D-4AA8-9FB6-B5BF3F857AF2}" type="slidenum">
              <a:rPr lang="en-US" smtClean="0"/>
              <a:t>‹#›</a:t>
            </a:fld>
            <a:endParaRPr lang="en-US"/>
          </a:p>
        </p:txBody>
      </p:sp>
    </p:spTree>
    <p:extLst>
      <p:ext uri="{BB962C8B-B14F-4D97-AF65-F5344CB8AC3E}">
        <p14:creationId xmlns:p14="http://schemas.microsoft.com/office/powerpoint/2010/main" val="2443131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ipgrid.com/7a74b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This is your welcome page to show as participants enter the room.  Be sure to list any preparation instructions here if you need them to log-on or prepare for your session.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Here are some tips for you as you plan and deliver your presentation:</a:t>
            </a:r>
            <a:endParaRPr sz="1200"/>
          </a:p>
          <a:p>
            <a:pPr marL="0" lvl="0" indent="0" algn="l" rtl="0">
              <a:spcBef>
                <a:spcPts val="0"/>
              </a:spcBef>
              <a:spcAft>
                <a:spcPts val="0"/>
              </a:spcAft>
              <a:buNone/>
            </a:pPr>
            <a:endParaRPr sz="1200"/>
          </a:p>
          <a:p>
            <a:pPr marL="0" lvl="0" indent="0" algn="l" rtl="0">
              <a:lnSpc>
                <a:spcPct val="115000"/>
              </a:lnSpc>
              <a:spcBef>
                <a:spcPts val="0"/>
              </a:spcBef>
              <a:spcAft>
                <a:spcPts val="0"/>
              </a:spcAft>
              <a:buNone/>
            </a:pPr>
            <a:r>
              <a:rPr lang="en" sz="1200">
                <a:solidFill>
                  <a:schemeClr val="dk1"/>
                </a:solidFill>
              </a:rPr>
              <a:t>If you are presenting in Session 1, take a moment to orient people to the Sched program to show how they can make a bookmark, create a resource folder or get back to event resources in the future.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Greet attendees at the door and mingle while they are entering. Get to know your audience a bit prior to starting your session - you’ll be surprised at how much more at ease you feel if you visit with your audience before you start presenting!</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Play upbeat music as people enter your room! This is one of the easiest ways to change the mood and inject energy.</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As you plan your presentation, make sure there are hands-on activities and live demos for your participants.  Resist the urge to just show slides or to cover as much content as possible. Encourage attendees to play, try, fail, support each other, and get hands-on with your content.  This is what they will remember when they leave your session!</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Remember to mute your notifications, emails and chats on your computer before you begin.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Smile and have fun!!  These are the people with whom you work every day - they want to learn from you and with you today!</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For more tips from Ed Tech Team seasoned presenters, visit this link with short videos:  </a:t>
            </a:r>
            <a:r>
              <a:rPr lang="en" sz="1200" u="sng">
                <a:solidFill>
                  <a:srgbClr val="1155CC"/>
                </a:solidFill>
                <a:hlinkClick r:id="rId3"/>
              </a:rPr>
              <a:t>ProTips</a:t>
            </a:r>
            <a:endParaRPr sz="1200" u="sng">
              <a:solidFill>
                <a:srgbClr val="1155CC"/>
              </a:solidFill>
              <a:hlinkClick r:id="rId3"/>
            </a:endParaRPr>
          </a:p>
          <a:p>
            <a:pPr marL="0" lvl="0" indent="0" algn="l" rtl="0">
              <a:lnSpc>
                <a:spcPct val="115000"/>
              </a:lnSpc>
              <a:spcBef>
                <a:spcPts val="0"/>
              </a:spcBef>
              <a:spcAft>
                <a:spcPts val="0"/>
              </a:spcAft>
              <a:buNone/>
            </a:pPr>
            <a:endParaRPr sz="1200">
              <a:solidFill>
                <a:schemeClr val="dk1"/>
              </a:solidFill>
            </a:endParaRPr>
          </a:p>
          <a:p>
            <a:pPr marL="59690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repeat the link to your presentation materials on the first five slides, late participants can continue to have access to the link even while you progress through your slidedeck.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Sample template slide layout to use as needed - there is no order suggested or implied!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Slides 6 - 12 are simply different layouts for you to use as needed depending on the content that you need to display.  If you select the Slide tab, Apply Layout pull down menu, you can view all the possible slide layout options that come with this template.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Sample template slide layout to use as needed - there is no order suggested or implied!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8514fba7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8514fba7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Sample template slide layout to use as needed - there is no order suggested or implied!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8514fba7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8514fba7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600"/>
              <a:buNone/>
              <a:defRPr sz="1600"/>
            </a:lvl1pPr>
          </a:lstStyle>
          <a:p>
            <a:endParaRP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rot="10800000">
            <a:off x="-153147" y="-444547"/>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rot="10800000">
            <a:off x="8512150" y="133404"/>
            <a:ext cx="811200" cy="8112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5286-E20A-44CE-8899-E034C6B03E8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3115B8-3AFD-424B-8167-E36423C0AED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F791714-0234-4B17-B2B3-2FD229FA87DD}"/>
              </a:ext>
            </a:extLst>
          </p:cNvPr>
          <p:cNvSpPr>
            <a:spLocks noGrp="1"/>
          </p:cNvSpPr>
          <p:nvPr>
            <p:ph type="dt" sz="half" idx="10"/>
          </p:nvPr>
        </p:nvSpPr>
        <p:spPr/>
        <p:txBody>
          <a:bodyPr/>
          <a:lstStyle/>
          <a:p>
            <a:fld id="{0D0D0A51-3526-410C-8FEF-B9CDAED43CDB}" type="datetimeFigureOut">
              <a:rPr lang="en-US" smtClean="0"/>
              <a:t>2/10/2019</a:t>
            </a:fld>
            <a:endParaRPr lang="en-US"/>
          </a:p>
        </p:txBody>
      </p:sp>
      <p:sp>
        <p:nvSpPr>
          <p:cNvPr id="5" name="Footer Placeholder 4">
            <a:extLst>
              <a:ext uri="{FF2B5EF4-FFF2-40B4-BE49-F238E27FC236}">
                <a16:creationId xmlns:a16="http://schemas.microsoft.com/office/drawing/2014/main" id="{CED4AC1D-4FE5-4440-A70D-134B67F5A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A4940-FFB1-4F57-8144-1CB642347379}"/>
              </a:ext>
            </a:extLst>
          </p:cNvPr>
          <p:cNvSpPr>
            <a:spLocks noGrp="1"/>
          </p:cNvSpPr>
          <p:nvPr>
            <p:ph type="sldNum" sz="quarter" idx="12"/>
          </p:nvPr>
        </p:nvSpPr>
        <p:spPr/>
        <p:txBody>
          <a:bodyPr/>
          <a:lstStyle/>
          <a:p>
            <a:fld id="{E80D31D2-26D8-4461-A507-1B722C8331B4}" type="slidenum">
              <a:rPr lang="en-US" smtClean="0"/>
              <a:t>‹#›</a:t>
            </a:fld>
            <a:endParaRPr lang="en-US"/>
          </a:p>
        </p:txBody>
      </p:sp>
    </p:spTree>
    <p:extLst>
      <p:ext uri="{BB962C8B-B14F-4D97-AF65-F5344CB8AC3E}">
        <p14:creationId xmlns:p14="http://schemas.microsoft.com/office/powerpoint/2010/main" val="394451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yyujlpx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hyperlink" Target="https://preview.tinyurl.com/yy7g2gbc" TargetMode="External"/><Relationship Id="rId3" Type="http://schemas.openxmlformats.org/officeDocument/2006/relationships/hyperlink" Target="https://preview.tinyurl.com/y52sanl8" TargetMode="External"/><Relationship Id="rId7" Type="http://schemas.openxmlformats.org/officeDocument/2006/relationships/hyperlink" Target="https://preview.tinyurl.com/yyl4463q" TargetMode="External"/><Relationship Id="rId2" Type="http://schemas.openxmlformats.org/officeDocument/2006/relationships/hyperlink" Target="https://preview.tinyurl.com/y3jubpsd" TargetMode="External"/><Relationship Id="rId1" Type="http://schemas.openxmlformats.org/officeDocument/2006/relationships/slideLayout" Target="../slideLayouts/slideLayout8.xml"/><Relationship Id="rId6" Type="http://schemas.openxmlformats.org/officeDocument/2006/relationships/hyperlink" Target="https://preview.tinyurl.com/yyggnjnv" TargetMode="External"/><Relationship Id="rId5" Type="http://schemas.openxmlformats.org/officeDocument/2006/relationships/hyperlink" Target="https://preview.tinyurl.com/y8lbasyx" TargetMode="External"/><Relationship Id="rId4" Type="http://schemas.openxmlformats.org/officeDocument/2006/relationships/hyperlink" Target="https://preview.tinyurl.com/yxnezcxu" TargetMode="External"/><Relationship Id="rId9" Type="http://schemas.openxmlformats.org/officeDocument/2006/relationships/hyperlink" Target="https://preview.tinyurl.com/y3dbxp9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review.tinyurl.com/y2qqeswy" TargetMode="External"/><Relationship Id="rId7" Type="http://schemas.openxmlformats.org/officeDocument/2006/relationships/hyperlink" Target="https://preview.tinyurl.com/7ezkm7k" TargetMode="External"/><Relationship Id="rId2" Type="http://schemas.openxmlformats.org/officeDocument/2006/relationships/hyperlink" Target="https://preview.tinyurl.com/y5rsx5q6" TargetMode="External"/><Relationship Id="rId1" Type="http://schemas.openxmlformats.org/officeDocument/2006/relationships/slideLayout" Target="../slideLayouts/slideLayout5.xml"/><Relationship Id="rId6" Type="http://schemas.openxmlformats.org/officeDocument/2006/relationships/hyperlink" Target="https://preview.tinyurl.com/zm2787b" TargetMode="External"/><Relationship Id="rId5" Type="http://schemas.openxmlformats.org/officeDocument/2006/relationships/hyperlink" Target="https://preview.tinyurl.com/y4bkhjyp" TargetMode="External"/><Relationship Id="rId4" Type="http://schemas.openxmlformats.org/officeDocument/2006/relationships/hyperlink" Target="https://preview.tinyurl.com/y3475tf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mailto:jenniferherman@iusd.org" TargetMode="External"/><Relationship Id="rId7" Type="http://schemas.openxmlformats.org/officeDocument/2006/relationships/hyperlink" Target="https://tinyurl.com/yyujlpxy"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mailto:jessicayoung@iusd.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iusdplsummit2019ihs.sched.com/venue/WL9"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tinyurl.com/yyujlpx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jenniferherman@iusd.org"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hyperlink" Target="mailto:jessicayoung@iusd.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unsplash.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615050" y="1170650"/>
            <a:ext cx="6017700" cy="327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dk2"/>
                </a:solidFill>
              </a:rPr>
              <a:t>Why Play?</a:t>
            </a:r>
            <a:endParaRPr b="1" dirty="0">
              <a:solidFill>
                <a:schemeClr val="dk2"/>
              </a:solidFill>
            </a:endParaRPr>
          </a:p>
          <a:p>
            <a:pPr marL="0" lvl="0" indent="0" algn="ctr" rtl="0">
              <a:spcBef>
                <a:spcPts val="0"/>
              </a:spcBef>
              <a:spcAft>
                <a:spcPts val="0"/>
              </a:spcAft>
              <a:buNone/>
            </a:pPr>
            <a:endParaRPr sz="2400" dirty="0">
              <a:solidFill>
                <a:schemeClr val="dk2"/>
              </a:solidFill>
            </a:endParaRPr>
          </a:p>
          <a:p>
            <a:pPr marL="0" lvl="0" indent="0" algn="ctr" rtl="0">
              <a:spcBef>
                <a:spcPts val="0"/>
              </a:spcBef>
              <a:spcAft>
                <a:spcPts val="0"/>
              </a:spcAft>
              <a:buClr>
                <a:schemeClr val="dk1"/>
              </a:buClr>
              <a:buSzPts val="1100"/>
              <a:buFont typeface="Arial"/>
              <a:buNone/>
            </a:pPr>
            <a:r>
              <a:rPr lang="en" sz="2400" b="1" dirty="0">
                <a:solidFill>
                  <a:schemeClr val="dk2"/>
                </a:solidFill>
              </a:rPr>
              <a:t>IUSD Professional Learning Summit on</a:t>
            </a:r>
            <a:endParaRPr sz="2400" b="1" dirty="0">
              <a:solidFill>
                <a:schemeClr val="dk2"/>
              </a:solidFill>
            </a:endParaRPr>
          </a:p>
          <a:p>
            <a:pPr marL="0" lvl="0" indent="0" algn="ctr" rtl="0">
              <a:spcBef>
                <a:spcPts val="0"/>
              </a:spcBef>
              <a:spcAft>
                <a:spcPts val="0"/>
              </a:spcAft>
              <a:buClr>
                <a:schemeClr val="dk1"/>
              </a:buClr>
              <a:buSzPts val="1100"/>
              <a:buFont typeface="Arial"/>
              <a:buNone/>
            </a:pPr>
            <a:r>
              <a:rPr lang="en" sz="2400" b="1" dirty="0">
                <a:solidFill>
                  <a:schemeClr val="dk2"/>
                </a:solidFill>
              </a:rPr>
              <a:t>Teaching and Learning! </a:t>
            </a:r>
            <a:r>
              <a:rPr lang="en" sz="2400" b="1" dirty="0">
                <a:solidFill>
                  <a:schemeClr val="dk2"/>
                </a:solidFill>
                <a:latin typeface="Exo"/>
                <a:ea typeface="Exo"/>
                <a:cs typeface="Exo"/>
                <a:sym typeface="Exo"/>
              </a:rPr>
              <a:t> </a:t>
            </a:r>
            <a:endParaRPr b="1" dirty="0">
              <a:solidFill>
                <a:schemeClr val="dk2"/>
              </a:solidFill>
            </a:endParaRPr>
          </a:p>
        </p:txBody>
      </p:sp>
      <p:sp>
        <p:nvSpPr>
          <p:cNvPr id="196" name="Google Shape;196;p13"/>
          <p:cNvSpPr txBox="1"/>
          <p:nvPr/>
        </p:nvSpPr>
        <p:spPr>
          <a:xfrm>
            <a:off x="3775200" y="4441850"/>
            <a:ext cx="1697400" cy="49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Nixie One"/>
                <a:ea typeface="Nixie One"/>
                <a:cs typeface="Nixie One"/>
                <a:sym typeface="Nixie One"/>
              </a:rPr>
              <a:t>February 11, 2019</a:t>
            </a:r>
            <a:endParaRPr sz="1200" b="1">
              <a:latin typeface="Nixie One"/>
              <a:ea typeface="Nixie One"/>
              <a:cs typeface="Nixie One"/>
              <a:sym typeface="Nixie One"/>
            </a:endParaRPr>
          </a:p>
        </p:txBody>
      </p:sp>
      <p:sp>
        <p:nvSpPr>
          <p:cNvPr id="197" name="Google Shape;197;p13"/>
          <p:cNvSpPr txBox="1"/>
          <p:nvPr/>
        </p:nvSpPr>
        <p:spPr>
          <a:xfrm>
            <a:off x="6650182" y="4535368"/>
            <a:ext cx="2493818" cy="493800"/>
          </a:xfrm>
          <a:prstGeom prst="rect">
            <a:avLst/>
          </a:prstGeom>
          <a:noFill/>
          <a:ln>
            <a:noFill/>
          </a:ln>
        </p:spPr>
        <p:txBody>
          <a:bodyPr spcFirstLastPara="1" wrap="square" lIns="91425" tIns="91425" rIns="91425" bIns="91425" anchor="t" anchorCtr="0">
            <a:noAutofit/>
          </a:bodyPr>
          <a:lstStyle/>
          <a:p>
            <a:pPr lvl="0" algn="ctr"/>
            <a:r>
              <a:rPr lang="en-US" b="1" dirty="0">
                <a:hlinkClick r:id="rId3"/>
              </a:rPr>
              <a:t>https://tinyurl.com/yyujlpxy</a:t>
            </a:r>
            <a:endParaRPr lang="en-US" b="1" dirty="0"/>
          </a:p>
          <a:p>
            <a:pPr lvl="0" algn="ctr"/>
            <a:endParaRPr b="1" dirty="0">
              <a:solidFill>
                <a:srgbClr val="666666"/>
              </a:solidFill>
              <a:latin typeface="Varela Round"/>
              <a:ea typeface="Varela Round"/>
              <a:cs typeface="Varela Round"/>
              <a:sym typeface="Varela Rou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0614913E-5245-4FA8-8C89-85DE1265CA6C}"/>
              </a:ext>
            </a:extLst>
          </p:cNvPr>
          <p:cNvPicPr>
            <a:picLocks noChangeAspect="1"/>
          </p:cNvPicPr>
          <p:nvPr/>
        </p:nvPicPr>
        <p:blipFill>
          <a:blip r:embed="rId2"/>
          <a:stretch>
            <a:fillRect/>
          </a:stretch>
        </p:blipFill>
        <p:spPr>
          <a:xfrm>
            <a:off x="0" y="285750"/>
            <a:ext cx="4430233" cy="4572000"/>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DAEA997B-81AA-468C-8A6A-D9065CB16D59}"/>
              </a:ext>
            </a:extLst>
          </p:cNvPr>
          <p:cNvPicPr>
            <a:picLocks noChangeAspect="1"/>
          </p:cNvPicPr>
          <p:nvPr/>
        </p:nvPicPr>
        <p:blipFill>
          <a:blip r:embed="rId3"/>
          <a:stretch>
            <a:fillRect/>
          </a:stretch>
        </p:blipFill>
        <p:spPr>
          <a:xfrm>
            <a:off x="4509457" y="285750"/>
            <a:ext cx="4634543" cy="4572000"/>
          </a:xfrm>
          <a:prstGeom prst="rect">
            <a:avLst/>
          </a:prstGeom>
        </p:spPr>
      </p:pic>
    </p:spTree>
    <p:extLst>
      <p:ext uri="{BB962C8B-B14F-4D97-AF65-F5344CB8AC3E}">
        <p14:creationId xmlns:p14="http://schemas.microsoft.com/office/powerpoint/2010/main" val="120031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F03497-F00E-49B5-BB40-8876774A84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3" name="Rectangle 2">
            <a:extLst>
              <a:ext uri="{FF2B5EF4-FFF2-40B4-BE49-F238E27FC236}">
                <a16:creationId xmlns:a16="http://schemas.microsoft.com/office/drawing/2014/main" id="{8AEE9CE2-5A34-446B-8B12-897084EE480C}"/>
              </a:ext>
            </a:extLst>
          </p:cNvPr>
          <p:cNvSpPr/>
          <p:nvPr/>
        </p:nvSpPr>
        <p:spPr>
          <a:xfrm>
            <a:off x="565484" y="1484268"/>
            <a:ext cx="8241631" cy="2688044"/>
          </a:xfrm>
          <a:prstGeom prst="rect">
            <a:avLst/>
          </a:prstGeom>
        </p:spPr>
        <p:txBody>
          <a:bodyPr wrap="square">
            <a:spAutoFit/>
          </a:bodyPr>
          <a:lstStyle/>
          <a:p>
            <a:pPr>
              <a:lnSpc>
                <a:spcPct val="107000"/>
              </a:lnSpc>
              <a:spcAft>
                <a:spcPts val="800"/>
              </a:spcAft>
            </a:pPr>
            <a:r>
              <a:rPr lang="en-US" sz="2800" dirty="0">
                <a:latin typeface="Letters for Learners" pitchFamily="2" charset="0"/>
                <a:ea typeface="Calibri" panose="020F0502020204030204" pitchFamily="34" charset="0"/>
                <a:cs typeface="Times New Roman" panose="02020603050405020304" pitchFamily="18" charset="0"/>
              </a:rPr>
              <a:t>Think back to when you were little and playing.  </a:t>
            </a:r>
            <a:endParaRPr lang="en-US" sz="1600" dirty="0">
              <a:latin typeface="Letters for Learners" pitchFamily="2"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US" sz="2800" b="1" dirty="0">
                <a:latin typeface="Letters for Learners" pitchFamily="2" charset="0"/>
                <a:ea typeface="Calibri" panose="020F0502020204030204" pitchFamily="34" charset="0"/>
                <a:cs typeface="Times New Roman" panose="02020603050405020304" pitchFamily="18" charset="0"/>
              </a:rPr>
              <a:t>What type of activities do you remember?</a:t>
            </a:r>
          </a:p>
          <a:p>
            <a:pPr marL="342900" lvl="0" indent="-342900">
              <a:lnSpc>
                <a:spcPct val="107000"/>
              </a:lnSpc>
              <a:spcAft>
                <a:spcPts val="800"/>
              </a:spcAft>
              <a:buFont typeface="Courier New" panose="02070309020205020404" pitchFamily="49" charset="0"/>
              <a:buChar char="o"/>
            </a:pPr>
            <a:r>
              <a:rPr lang="en-US" sz="2800" b="1" dirty="0">
                <a:latin typeface="Letters for Learners" pitchFamily="2" charset="0"/>
                <a:ea typeface="Calibri" panose="020F0502020204030204" pitchFamily="34" charset="0"/>
                <a:cs typeface="Times New Roman" panose="02020603050405020304" pitchFamily="18" charset="0"/>
              </a:rPr>
              <a:t>What do you think you learned from those activities?</a:t>
            </a:r>
          </a:p>
          <a:p>
            <a:pPr marL="342900" lvl="0" indent="-342900">
              <a:lnSpc>
                <a:spcPct val="107000"/>
              </a:lnSpc>
              <a:spcAft>
                <a:spcPts val="800"/>
              </a:spcAft>
              <a:buFont typeface="Courier New" panose="02070309020205020404" pitchFamily="49" charset="0"/>
              <a:buChar char="o"/>
            </a:pPr>
            <a:r>
              <a:rPr lang="en-US" sz="2800" b="1" dirty="0">
                <a:latin typeface="Letters for Learners" pitchFamily="2" charset="0"/>
                <a:ea typeface="Calibri" panose="020F0502020204030204" pitchFamily="34" charset="0"/>
                <a:cs typeface="Times New Roman" panose="02020603050405020304" pitchFamily="18" charset="0"/>
              </a:rPr>
              <a:t>What are some of the benefits of having opportunities for play in the classroom? </a:t>
            </a:r>
          </a:p>
        </p:txBody>
      </p:sp>
      <p:sp>
        <p:nvSpPr>
          <p:cNvPr id="5" name="TextBox 4">
            <a:extLst>
              <a:ext uri="{FF2B5EF4-FFF2-40B4-BE49-F238E27FC236}">
                <a16:creationId xmlns:a16="http://schemas.microsoft.com/office/drawing/2014/main" id="{D7CEEA49-B741-4A72-82A7-E1ACC8F6F4C6}"/>
              </a:ext>
            </a:extLst>
          </p:cNvPr>
          <p:cNvSpPr txBox="1"/>
          <p:nvPr/>
        </p:nvSpPr>
        <p:spPr>
          <a:xfrm>
            <a:off x="1010653" y="240632"/>
            <a:ext cx="6485021" cy="984885"/>
          </a:xfrm>
          <a:prstGeom prst="rect">
            <a:avLst/>
          </a:prstGeom>
          <a:noFill/>
        </p:spPr>
        <p:txBody>
          <a:bodyPr wrap="square" rtlCol="0">
            <a:spAutoFit/>
          </a:bodyPr>
          <a:lstStyle/>
          <a:p>
            <a:r>
              <a:rPr lang="en-US" sz="4400" b="1" dirty="0">
                <a:latin typeface="Nixie One" panose="02000503080000020004" pitchFamily="50" charset="0"/>
                <a:ea typeface="Calibri" panose="020F0502020204030204" pitchFamily="34" charset="0"/>
                <a:cs typeface="Times New Roman" panose="02020603050405020304" pitchFamily="18" charset="0"/>
              </a:rPr>
              <a:t>Discussion…</a:t>
            </a:r>
          </a:p>
          <a:p>
            <a:endParaRPr lang="en-US" dirty="0"/>
          </a:p>
        </p:txBody>
      </p:sp>
      <p:pic>
        <p:nvPicPr>
          <p:cNvPr id="7" name="Picture 6" descr="A picture containing tree, outdoor, ground, person&#10;&#10;Description automatically generated">
            <a:extLst>
              <a:ext uri="{FF2B5EF4-FFF2-40B4-BE49-F238E27FC236}">
                <a16:creationId xmlns:a16="http://schemas.microsoft.com/office/drawing/2014/main" id="{2242D41B-4438-4205-AD7C-4E4984A791FA}"/>
              </a:ext>
            </a:extLst>
          </p:cNvPr>
          <p:cNvPicPr>
            <a:picLocks noChangeAspect="1"/>
          </p:cNvPicPr>
          <p:nvPr/>
        </p:nvPicPr>
        <p:blipFill rotWithShape="1">
          <a:blip r:embed="rId2"/>
          <a:srcRect l="11369" t="9003" r="21687" b="11357"/>
          <a:stretch/>
        </p:blipFill>
        <p:spPr>
          <a:xfrm rot="440641">
            <a:off x="6683168" y="444969"/>
            <a:ext cx="2190585" cy="1737360"/>
          </a:xfrm>
          <a:prstGeom prst="rect">
            <a:avLst/>
          </a:prstGeom>
          <a:ln w="38100">
            <a:solidFill>
              <a:schemeClr val="tx1"/>
            </a:solidFill>
          </a:ln>
        </p:spPr>
      </p:pic>
    </p:spTree>
    <p:extLst>
      <p:ext uri="{BB962C8B-B14F-4D97-AF65-F5344CB8AC3E}">
        <p14:creationId xmlns:p14="http://schemas.microsoft.com/office/powerpoint/2010/main" val="308840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3" name="Rectangle 2">
            <a:extLst>
              <a:ext uri="{FF2B5EF4-FFF2-40B4-BE49-F238E27FC236}">
                <a16:creationId xmlns:a16="http://schemas.microsoft.com/office/drawing/2014/main" id="{B3163724-8C7F-4F66-9512-748F78FFABFC}"/>
              </a:ext>
            </a:extLst>
          </p:cNvPr>
          <p:cNvSpPr/>
          <p:nvPr/>
        </p:nvSpPr>
        <p:spPr>
          <a:xfrm>
            <a:off x="517642" y="1035086"/>
            <a:ext cx="8578515" cy="1929374"/>
          </a:xfrm>
          <a:prstGeom prst="rect">
            <a:avLst/>
          </a:prstGeom>
        </p:spPr>
        <p:txBody>
          <a:bodyPr wrap="square">
            <a:spAutoFit/>
          </a:bodyPr>
          <a:lstStyle/>
          <a:p>
            <a:pPr marL="457200" indent="-228600">
              <a:lnSpc>
                <a:spcPct val="107000"/>
              </a:lnSpc>
              <a:spcAft>
                <a:spcPts val="800"/>
              </a:spcAft>
            </a:pPr>
            <a:r>
              <a:rPr lang="en-US" sz="2800" b="1" dirty="0">
                <a:latin typeface="Letters for Learners" pitchFamily="2" charset="0"/>
                <a:ea typeface="Calibri" panose="020F0502020204030204" pitchFamily="34" charset="0"/>
                <a:cs typeface="Times New Roman" panose="02020603050405020304" pitchFamily="18" charset="0"/>
              </a:rPr>
              <a:t>Free Play is not truly free play!  </a:t>
            </a:r>
          </a:p>
          <a:p>
            <a:pPr marL="457200" indent="-228600">
              <a:lnSpc>
                <a:spcPct val="107000"/>
              </a:lnSpc>
              <a:spcAft>
                <a:spcPts val="800"/>
              </a:spcAft>
            </a:pPr>
            <a:r>
              <a:rPr lang="en-US" sz="2400" b="1" dirty="0">
                <a:latin typeface="Letters for Learners" pitchFamily="2" charset="0"/>
                <a:ea typeface="Calibri" panose="020F0502020204030204" pitchFamily="34" charset="0"/>
                <a:cs typeface="Times New Roman" panose="02020603050405020304" pitchFamily="18" charset="0"/>
              </a:rPr>
              <a:t>		Teachers actually plan for free play</a:t>
            </a:r>
          </a:p>
          <a:p>
            <a:pPr marL="914400" lvl="5">
              <a:lnSpc>
                <a:spcPct val="107000"/>
              </a:lnSpc>
            </a:pPr>
            <a:r>
              <a:rPr lang="en-US" sz="2400" b="1" dirty="0">
                <a:latin typeface="Letters for Learners" pitchFamily="2" charset="0"/>
                <a:ea typeface="Calibri" panose="020F0502020204030204" pitchFamily="34" charset="0"/>
                <a:cs typeface="Times New Roman" panose="02020603050405020304" pitchFamily="18" charset="0"/>
              </a:rPr>
              <a:t>	Classroom environment</a:t>
            </a:r>
          </a:p>
          <a:p>
            <a:pPr marL="914400" lvl="2">
              <a:lnSpc>
                <a:spcPct val="107000"/>
              </a:lnSpc>
            </a:pPr>
            <a:r>
              <a:rPr lang="en-US" sz="2400" b="1" dirty="0">
                <a:latin typeface="Letters for Learners" pitchFamily="2" charset="0"/>
                <a:ea typeface="Calibri" panose="020F0502020204030204" pitchFamily="34" charset="0"/>
                <a:cs typeface="Times New Roman" panose="02020603050405020304" pitchFamily="18" charset="0"/>
              </a:rPr>
              <a:t>	Materials</a:t>
            </a:r>
          </a:p>
        </p:txBody>
      </p:sp>
      <p:sp>
        <p:nvSpPr>
          <p:cNvPr id="4" name="Rectangle 3">
            <a:extLst>
              <a:ext uri="{FF2B5EF4-FFF2-40B4-BE49-F238E27FC236}">
                <a16:creationId xmlns:a16="http://schemas.microsoft.com/office/drawing/2014/main" id="{366DEB9C-5046-4032-B191-EE80BD5F33EA}"/>
              </a:ext>
            </a:extLst>
          </p:cNvPr>
          <p:cNvSpPr/>
          <p:nvPr/>
        </p:nvSpPr>
        <p:spPr>
          <a:xfrm>
            <a:off x="2873798" y="145883"/>
            <a:ext cx="3866201" cy="769441"/>
          </a:xfrm>
          <a:prstGeom prst="rect">
            <a:avLst/>
          </a:prstGeom>
        </p:spPr>
        <p:txBody>
          <a:bodyPr wrap="square">
            <a:spAutoFit/>
          </a:bodyPr>
          <a:lstStyle/>
          <a:p>
            <a:r>
              <a:rPr lang="en-US" sz="4400" b="1" dirty="0">
                <a:solidFill>
                  <a:srgbClr val="7030A0"/>
                </a:solidFill>
                <a:latin typeface="Nixie One" panose="02000503080000020004" pitchFamily="50" charset="0"/>
              </a:rPr>
              <a:t>Free</a:t>
            </a:r>
            <a:r>
              <a:rPr lang="en-US" sz="4000" b="1" dirty="0">
                <a:solidFill>
                  <a:srgbClr val="7030A0"/>
                </a:solidFill>
                <a:latin typeface="Nixie One" panose="02000503080000020004" pitchFamily="50" charset="0"/>
              </a:rPr>
              <a:t> </a:t>
            </a:r>
            <a:r>
              <a:rPr lang="en-US" sz="4400" b="1" dirty="0">
                <a:solidFill>
                  <a:srgbClr val="7030A0"/>
                </a:solidFill>
                <a:latin typeface="Nixie One" panose="02000503080000020004" pitchFamily="50" charset="0"/>
              </a:rPr>
              <a:t>Play</a:t>
            </a:r>
            <a:endParaRPr lang="en-US" sz="4000" dirty="0">
              <a:latin typeface="Nixie One" panose="02000503080000020004" pitchFamily="50" charset="0"/>
            </a:endParaRPr>
          </a:p>
        </p:txBody>
      </p:sp>
      <p:pic>
        <p:nvPicPr>
          <p:cNvPr id="7" name="Picture 6" descr="A person looking at the camera&#10;&#10;Description automatically generated">
            <a:extLst>
              <a:ext uri="{FF2B5EF4-FFF2-40B4-BE49-F238E27FC236}">
                <a16:creationId xmlns:a16="http://schemas.microsoft.com/office/drawing/2014/main" id="{FE1E07C9-D05D-41BC-95F2-57EAF5C0A2B2}"/>
              </a:ext>
            </a:extLst>
          </p:cNvPr>
          <p:cNvPicPr>
            <a:picLocks noChangeAspect="1"/>
          </p:cNvPicPr>
          <p:nvPr/>
        </p:nvPicPr>
        <p:blipFill>
          <a:blip r:embed="rId2"/>
          <a:stretch>
            <a:fillRect/>
          </a:stretch>
        </p:blipFill>
        <p:spPr>
          <a:xfrm rot="370766">
            <a:off x="4205597" y="3345141"/>
            <a:ext cx="1961174" cy="1371600"/>
          </a:xfrm>
          <a:prstGeom prst="rect">
            <a:avLst/>
          </a:prstGeom>
          <a:ln w="28575">
            <a:solidFill>
              <a:schemeClr val="tx1"/>
            </a:solidFill>
          </a:ln>
        </p:spPr>
      </p:pic>
      <p:pic>
        <p:nvPicPr>
          <p:cNvPr id="9" name="Picture 8" descr="A picture containing person, indoor, child, floor&#10;&#10;Description automatically generated">
            <a:extLst>
              <a:ext uri="{FF2B5EF4-FFF2-40B4-BE49-F238E27FC236}">
                <a16:creationId xmlns:a16="http://schemas.microsoft.com/office/drawing/2014/main" id="{BF9E3426-F96B-4D88-922D-81C822DF1B21}"/>
              </a:ext>
            </a:extLst>
          </p:cNvPr>
          <p:cNvPicPr>
            <a:picLocks noChangeAspect="1"/>
          </p:cNvPicPr>
          <p:nvPr/>
        </p:nvPicPr>
        <p:blipFill rotWithShape="1">
          <a:blip r:embed="rId3"/>
          <a:srcRect l="9573" t="11465" r="4664" b="5978"/>
          <a:stretch/>
        </p:blipFill>
        <p:spPr>
          <a:xfrm rot="20855146">
            <a:off x="6093940" y="824552"/>
            <a:ext cx="2533090" cy="1828800"/>
          </a:xfrm>
          <a:prstGeom prst="rect">
            <a:avLst/>
          </a:prstGeom>
          <a:ln w="28575">
            <a:solidFill>
              <a:schemeClr val="tx1"/>
            </a:solidFill>
          </a:ln>
        </p:spPr>
      </p:pic>
      <p:grpSp>
        <p:nvGrpSpPr>
          <p:cNvPr id="12" name="Group 11">
            <a:extLst>
              <a:ext uri="{FF2B5EF4-FFF2-40B4-BE49-F238E27FC236}">
                <a16:creationId xmlns:a16="http://schemas.microsoft.com/office/drawing/2014/main" id="{86791AE6-E9F3-4A92-8EB9-350CA5B2CFB5}"/>
              </a:ext>
            </a:extLst>
          </p:cNvPr>
          <p:cNvGrpSpPr>
            <a:grpSpLocks noChangeAspect="1"/>
          </p:cNvGrpSpPr>
          <p:nvPr/>
        </p:nvGrpSpPr>
        <p:grpSpPr>
          <a:xfrm rot="21319698">
            <a:off x="624119" y="2130662"/>
            <a:ext cx="3150844" cy="2743200"/>
            <a:chOff x="0" y="0"/>
            <a:chExt cx="9144000" cy="7677150"/>
          </a:xfrm>
        </p:grpSpPr>
        <p:pic>
          <p:nvPicPr>
            <p:cNvPr id="3073" name="Picture 1">
              <a:extLst>
                <a:ext uri="{FF2B5EF4-FFF2-40B4-BE49-F238E27FC236}">
                  <a16:creationId xmlns:a16="http://schemas.microsoft.com/office/drawing/2014/main" id="{F8B63830-D544-4D54-8FC6-852FD132C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676" b="12273"/>
            <a:stretch>
              <a:fillRect/>
            </a:stretch>
          </p:blipFill>
          <p:spPr bwMode="auto">
            <a:xfrm>
              <a:off x="0" y="457200"/>
              <a:ext cx="4229100" cy="72199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
              <a:extLst>
                <a:ext uri="{FF2B5EF4-FFF2-40B4-BE49-F238E27FC236}">
                  <a16:creationId xmlns:a16="http://schemas.microsoft.com/office/drawing/2014/main" id="{9DD03346-2098-47DB-B5E1-A7C56B691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314" r="11160" b="16895"/>
            <a:stretch>
              <a:fillRect/>
            </a:stretch>
          </p:blipFill>
          <p:spPr bwMode="auto">
            <a:xfrm>
              <a:off x="1146175" y="1752600"/>
              <a:ext cx="1487488" cy="15541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60298342-1194-4985-9026-15D3A8B1523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972BB822-2D68-4083-B8A7-0522062830CD}"/>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spTree>
    <p:extLst>
      <p:ext uri="{BB962C8B-B14F-4D97-AF65-F5344CB8AC3E}">
        <p14:creationId xmlns:p14="http://schemas.microsoft.com/office/powerpoint/2010/main" val="15619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871267-9D10-473E-B0C5-4535207F89FE}"/>
              </a:ext>
            </a:extLst>
          </p:cNvPr>
          <p:cNvPicPr>
            <a:picLocks noChangeAspect="1"/>
          </p:cNvPicPr>
          <p:nvPr/>
        </p:nvPicPr>
        <p:blipFill>
          <a:blip r:embed="rId2"/>
          <a:stretch>
            <a:fillRect/>
          </a:stretch>
        </p:blipFill>
        <p:spPr>
          <a:xfrm>
            <a:off x="2024031" y="0"/>
            <a:ext cx="5095938" cy="5143500"/>
          </a:xfrm>
          <a:prstGeom prst="rect">
            <a:avLst/>
          </a:prstGeom>
        </p:spPr>
      </p:pic>
    </p:spTree>
    <p:extLst>
      <p:ext uri="{BB962C8B-B14F-4D97-AF65-F5344CB8AC3E}">
        <p14:creationId xmlns:p14="http://schemas.microsoft.com/office/powerpoint/2010/main" val="4146639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3" name="Rectangle 2">
            <a:extLst>
              <a:ext uri="{FF2B5EF4-FFF2-40B4-BE49-F238E27FC236}">
                <a16:creationId xmlns:a16="http://schemas.microsoft.com/office/drawing/2014/main" id="{B3163724-8C7F-4F66-9512-748F78FFABFC}"/>
              </a:ext>
            </a:extLst>
          </p:cNvPr>
          <p:cNvSpPr/>
          <p:nvPr/>
        </p:nvSpPr>
        <p:spPr>
          <a:xfrm>
            <a:off x="282742" y="965566"/>
            <a:ext cx="8578515" cy="3234347"/>
          </a:xfrm>
          <a:prstGeom prst="rect">
            <a:avLst/>
          </a:prstGeom>
        </p:spPr>
        <p:txBody>
          <a:bodyPr wrap="square">
            <a:spAutoFit/>
          </a:bodyPr>
          <a:lstStyle/>
          <a:p>
            <a:pPr marL="457200" lvl="1">
              <a:lnSpc>
                <a:spcPct val="107000"/>
              </a:lnSpc>
            </a:pPr>
            <a:r>
              <a:rPr lang="en-US" sz="3200" b="1" dirty="0">
                <a:latin typeface="Letters for Learners" pitchFamily="2" charset="0"/>
                <a:ea typeface="Calibri" panose="020F0502020204030204" pitchFamily="34" charset="0"/>
                <a:cs typeface="Times New Roman" panose="02020603050405020304" pitchFamily="18" charset="0"/>
              </a:rPr>
              <a:t>Playful Learning</a:t>
            </a:r>
          </a:p>
          <a:p>
            <a:pPr marL="1143000" lvl="2" indent="-228600">
              <a:lnSpc>
                <a:spcPct val="107000"/>
              </a:lnSpc>
              <a:buFont typeface="Wingdings" panose="05000000000000000000" pitchFamily="2" charset="2"/>
              <a:buChar char=""/>
            </a:pPr>
            <a:r>
              <a:rPr lang="en-US" sz="3200" b="1" dirty="0">
                <a:latin typeface="Letters for Learners" pitchFamily="2" charset="0"/>
                <a:ea typeface="Calibri" panose="020F0502020204030204" pitchFamily="34" charset="0"/>
                <a:cs typeface="Times New Roman" panose="02020603050405020304" pitchFamily="18" charset="0"/>
              </a:rPr>
              <a:t>Teacher facilitates and guides learning through play</a:t>
            </a:r>
          </a:p>
          <a:p>
            <a:pPr marL="1143000" lvl="2" indent="-228600">
              <a:lnSpc>
                <a:spcPct val="107000"/>
              </a:lnSpc>
              <a:buFont typeface="Wingdings" panose="05000000000000000000" pitchFamily="2" charset="2"/>
              <a:buChar char=""/>
            </a:pPr>
            <a:r>
              <a:rPr lang="en-US" sz="3200" b="1" dirty="0">
                <a:latin typeface="Letters for Learners" pitchFamily="2" charset="0"/>
                <a:ea typeface="Calibri" panose="020F0502020204030204" pitchFamily="34" charset="0"/>
                <a:cs typeface="Times New Roman" panose="02020603050405020304" pitchFamily="18" charset="0"/>
              </a:rPr>
              <a:t>Whole-child approach to education</a:t>
            </a:r>
          </a:p>
          <a:p>
            <a:pPr marL="1600200" lvl="3" indent="-228600">
              <a:lnSpc>
                <a:spcPct val="107000"/>
              </a:lnSpc>
              <a:buFont typeface="Symbol" panose="05050102010706020507" pitchFamily="18" charset="2"/>
              <a:buChar char=""/>
            </a:pPr>
            <a:r>
              <a:rPr lang="en-US" sz="3200" b="1" dirty="0">
                <a:latin typeface="Letters for Learners" pitchFamily="2" charset="0"/>
                <a:ea typeface="Calibri" panose="020F0502020204030204" pitchFamily="34" charset="0"/>
                <a:cs typeface="Times New Roman" panose="02020603050405020304" pitchFamily="18" charset="0"/>
              </a:rPr>
              <a:t>Still child directed</a:t>
            </a:r>
          </a:p>
          <a:p>
            <a:pPr marL="1600200" lvl="3" indent="-228600">
              <a:lnSpc>
                <a:spcPct val="107000"/>
              </a:lnSpc>
              <a:buFont typeface="Symbol" panose="05050102010706020507" pitchFamily="18" charset="2"/>
              <a:buChar char=""/>
            </a:pPr>
            <a:r>
              <a:rPr lang="en-US" sz="3200" b="1" dirty="0">
                <a:latin typeface="Letters for Learners" pitchFamily="2" charset="0"/>
                <a:ea typeface="Calibri" panose="020F0502020204030204" pitchFamily="34" charset="0"/>
                <a:cs typeface="Times New Roman" panose="02020603050405020304" pitchFamily="18" charset="0"/>
              </a:rPr>
              <a:t>Understands that children learn through a variety of experiences and approaches</a:t>
            </a:r>
          </a:p>
        </p:txBody>
      </p:sp>
      <p:sp>
        <p:nvSpPr>
          <p:cNvPr id="4" name="Rectangle 3">
            <a:extLst>
              <a:ext uri="{FF2B5EF4-FFF2-40B4-BE49-F238E27FC236}">
                <a16:creationId xmlns:a16="http://schemas.microsoft.com/office/drawing/2014/main" id="{366DEB9C-5046-4032-B191-EE80BD5F33EA}"/>
              </a:ext>
            </a:extLst>
          </p:cNvPr>
          <p:cNvSpPr/>
          <p:nvPr/>
        </p:nvSpPr>
        <p:spPr>
          <a:xfrm>
            <a:off x="1114872" y="196125"/>
            <a:ext cx="5394212" cy="769441"/>
          </a:xfrm>
          <a:prstGeom prst="rect">
            <a:avLst/>
          </a:prstGeom>
        </p:spPr>
        <p:txBody>
          <a:bodyPr wrap="square">
            <a:spAutoFit/>
          </a:bodyPr>
          <a:lstStyle/>
          <a:p>
            <a:r>
              <a:rPr lang="en-US" sz="4400" b="1" dirty="0">
                <a:solidFill>
                  <a:srgbClr val="7030A0"/>
                </a:solidFill>
                <a:latin typeface="Nixie One" panose="02000503080000020004" pitchFamily="50" charset="0"/>
              </a:rPr>
              <a:t>Playful Learning</a:t>
            </a:r>
            <a:endParaRPr lang="en-US" sz="4000" dirty="0">
              <a:latin typeface="Nixie One" panose="02000503080000020004" pitchFamily="50" charset="0"/>
            </a:endParaRPr>
          </a:p>
        </p:txBody>
      </p:sp>
    </p:spTree>
    <p:extLst>
      <p:ext uri="{BB962C8B-B14F-4D97-AF65-F5344CB8AC3E}">
        <p14:creationId xmlns:p14="http://schemas.microsoft.com/office/powerpoint/2010/main" val="357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3" name="Rectangle 2">
            <a:extLst>
              <a:ext uri="{FF2B5EF4-FFF2-40B4-BE49-F238E27FC236}">
                <a16:creationId xmlns:a16="http://schemas.microsoft.com/office/drawing/2014/main" id="{B3163724-8C7F-4F66-9512-748F78FFABFC}"/>
              </a:ext>
            </a:extLst>
          </p:cNvPr>
          <p:cNvSpPr/>
          <p:nvPr/>
        </p:nvSpPr>
        <p:spPr>
          <a:xfrm>
            <a:off x="282742" y="965566"/>
            <a:ext cx="8578515" cy="2180469"/>
          </a:xfrm>
          <a:prstGeom prst="rect">
            <a:avLst/>
          </a:prstGeom>
        </p:spPr>
        <p:txBody>
          <a:bodyPr wrap="square">
            <a:spAutoFit/>
          </a:bodyPr>
          <a:lstStyle/>
          <a:p>
            <a:pPr marL="914400" lvl="2">
              <a:lnSpc>
                <a:spcPct val="107000"/>
              </a:lnSpc>
            </a:pPr>
            <a:r>
              <a:rPr lang="en-US" sz="3200" b="1" dirty="0">
                <a:latin typeface="Letters for Learners" pitchFamily="2" charset="0"/>
                <a:ea typeface="Calibri" panose="020F0502020204030204" pitchFamily="34" charset="0"/>
                <a:cs typeface="Times New Roman" panose="02020603050405020304" pitchFamily="18" charset="0"/>
              </a:rPr>
              <a:t>Playful learning can be</a:t>
            </a:r>
          </a:p>
          <a:p>
            <a:pPr marL="1600200" lvl="3" indent="-228600">
              <a:lnSpc>
                <a:spcPct val="107000"/>
              </a:lnSpc>
              <a:buFont typeface="Symbol" panose="05050102010706020507" pitchFamily="18" charset="2"/>
              <a:buChar char=""/>
            </a:pPr>
            <a:r>
              <a:rPr lang="en-US" sz="3200" b="1" dirty="0">
                <a:latin typeface="Letters for Learners" pitchFamily="2" charset="0"/>
                <a:ea typeface="Calibri" panose="020F0502020204030204" pitchFamily="34" charset="0"/>
                <a:cs typeface="Times New Roman" panose="02020603050405020304" pitchFamily="18" charset="0"/>
              </a:rPr>
              <a:t>Challenging</a:t>
            </a:r>
          </a:p>
          <a:p>
            <a:pPr marL="1600200" lvl="3" indent="-228600">
              <a:lnSpc>
                <a:spcPct val="107000"/>
              </a:lnSpc>
              <a:buFont typeface="Symbol" panose="05050102010706020507" pitchFamily="18" charset="2"/>
              <a:buChar char=""/>
            </a:pPr>
            <a:r>
              <a:rPr lang="en-US" sz="3200" b="1" dirty="0">
                <a:latin typeface="Letters for Learners" pitchFamily="2" charset="0"/>
                <a:ea typeface="Calibri" panose="020F0502020204030204" pitchFamily="34" charset="0"/>
                <a:cs typeface="Times New Roman" panose="02020603050405020304" pitchFamily="18" charset="0"/>
              </a:rPr>
              <a:t>Pushes students to work harder</a:t>
            </a:r>
          </a:p>
          <a:p>
            <a:pPr marL="1600200" lvl="3" indent="-228600">
              <a:lnSpc>
                <a:spcPct val="107000"/>
              </a:lnSpc>
              <a:spcAft>
                <a:spcPts val="800"/>
              </a:spcAft>
              <a:buFont typeface="Symbol" panose="05050102010706020507" pitchFamily="18" charset="2"/>
              <a:buChar char=""/>
            </a:pPr>
            <a:r>
              <a:rPr lang="en-US" sz="3200" b="1" dirty="0">
                <a:latin typeface="Letters for Learners" pitchFamily="2" charset="0"/>
                <a:ea typeface="Calibri" panose="020F0502020204030204" pitchFamily="34" charset="0"/>
                <a:cs typeface="Times New Roman" panose="02020603050405020304" pitchFamily="18" charset="0"/>
              </a:rPr>
              <a:t>Promotes a deeper understanding of concepts</a:t>
            </a:r>
            <a:endParaRPr lang="en-US" b="1" dirty="0">
              <a:latin typeface="Letters for Learners" pitchFamily="2"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66DEB9C-5046-4032-B191-EE80BD5F33EA}"/>
              </a:ext>
            </a:extLst>
          </p:cNvPr>
          <p:cNvSpPr/>
          <p:nvPr/>
        </p:nvSpPr>
        <p:spPr>
          <a:xfrm>
            <a:off x="1114872" y="196125"/>
            <a:ext cx="5394212" cy="769441"/>
          </a:xfrm>
          <a:prstGeom prst="rect">
            <a:avLst/>
          </a:prstGeom>
        </p:spPr>
        <p:txBody>
          <a:bodyPr wrap="square">
            <a:spAutoFit/>
          </a:bodyPr>
          <a:lstStyle/>
          <a:p>
            <a:r>
              <a:rPr lang="en-US" sz="4400" b="1" dirty="0">
                <a:solidFill>
                  <a:srgbClr val="7030A0"/>
                </a:solidFill>
                <a:latin typeface="Nixie One" panose="02000503080000020004" pitchFamily="50" charset="0"/>
              </a:rPr>
              <a:t>Playful Learning</a:t>
            </a:r>
            <a:endParaRPr lang="en-US" sz="4000" dirty="0">
              <a:latin typeface="Nixie One" panose="02000503080000020004" pitchFamily="50" charset="0"/>
            </a:endParaRPr>
          </a:p>
        </p:txBody>
      </p:sp>
    </p:spTree>
    <p:extLst>
      <p:ext uri="{BB962C8B-B14F-4D97-AF65-F5344CB8AC3E}">
        <p14:creationId xmlns:p14="http://schemas.microsoft.com/office/powerpoint/2010/main" val="51576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8268B86-5FAB-4002-B842-2306A936003C}"/>
              </a:ext>
            </a:extLst>
          </p:cNvPr>
          <p:cNvPicPr>
            <a:picLocks noChangeAspect="1"/>
          </p:cNvPicPr>
          <p:nvPr/>
        </p:nvPicPr>
        <p:blipFill>
          <a:blip r:embed="rId2"/>
          <a:stretch>
            <a:fillRect/>
          </a:stretch>
        </p:blipFill>
        <p:spPr>
          <a:xfrm>
            <a:off x="1993364" y="0"/>
            <a:ext cx="5157271" cy="5143500"/>
          </a:xfrm>
          <a:prstGeom prst="rect">
            <a:avLst/>
          </a:prstGeom>
        </p:spPr>
      </p:pic>
    </p:spTree>
    <p:extLst>
      <p:ext uri="{BB962C8B-B14F-4D97-AF65-F5344CB8AC3E}">
        <p14:creationId xmlns:p14="http://schemas.microsoft.com/office/powerpoint/2010/main" val="4061994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3" name="Rectangle 2">
            <a:extLst>
              <a:ext uri="{FF2B5EF4-FFF2-40B4-BE49-F238E27FC236}">
                <a16:creationId xmlns:a16="http://schemas.microsoft.com/office/drawing/2014/main" id="{B3163724-8C7F-4F66-9512-748F78FFABFC}"/>
              </a:ext>
            </a:extLst>
          </p:cNvPr>
          <p:cNvSpPr/>
          <p:nvPr/>
        </p:nvSpPr>
        <p:spPr>
          <a:xfrm>
            <a:off x="757989" y="965566"/>
            <a:ext cx="8103268" cy="523220"/>
          </a:xfrm>
          <a:prstGeom prst="rect">
            <a:avLst/>
          </a:prstGeom>
        </p:spPr>
        <p:txBody>
          <a:bodyPr wrap="square">
            <a:spAutoFit/>
          </a:bodyPr>
          <a:lstStyle/>
          <a:p>
            <a:pPr lvl="0"/>
            <a:r>
              <a:rPr lang="en-US" sz="2800" dirty="0">
                <a:latin typeface="Letters for Learners" pitchFamily="2" charset="0"/>
              </a:rPr>
              <a:t>1.  We need to ensure that play experiences are well planned</a:t>
            </a:r>
          </a:p>
        </p:txBody>
      </p:sp>
      <p:sp>
        <p:nvSpPr>
          <p:cNvPr id="4" name="Rectangle 3">
            <a:extLst>
              <a:ext uri="{FF2B5EF4-FFF2-40B4-BE49-F238E27FC236}">
                <a16:creationId xmlns:a16="http://schemas.microsoft.com/office/drawing/2014/main" id="{366DEB9C-5046-4032-B191-EE80BD5F33EA}"/>
              </a:ext>
            </a:extLst>
          </p:cNvPr>
          <p:cNvSpPr/>
          <p:nvPr/>
        </p:nvSpPr>
        <p:spPr>
          <a:xfrm>
            <a:off x="757989" y="196125"/>
            <a:ext cx="7628020" cy="769441"/>
          </a:xfrm>
          <a:prstGeom prst="rect">
            <a:avLst/>
          </a:prstGeom>
        </p:spPr>
        <p:txBody>
          <a:bodyPr wrap="square">
            <a:spAutoFit/>
          </a:bodyPr>
          <a:lstStyle/>
          <a:p>
            <a:r>
              <a:rPr lang="en-US" sz="4400" b="1" dirty="0">
                <a:solidFill>
                  <a:srgbClr val="7030A0"/>
                </a:solidFill>
                <a:latin typeface="Nixie One" panose="02000503080000020004" pitchFamily="50" charset="0"/>
              </a:rPr>
              <a:t>Fitting Play into the DAY!</a:t>
            </a:r>
            <a:endParaRPr lang="en-US" sz="4000" dirty="0">
              <a:latin typeface="Nixie One" panose="02000503080000020004" pitchFamily="50" charset="0"/>
            </a:endParaRPr>
          </a:p>
        </p:txBody>
      </p:sp>
      <p:sp>
        <p:nvSpPr>
          <p:cNvPr id="5" name="Rectangle 4">
            <a:extLst>
              <a:ext uri="{FF2B5EF4-FFF2-40B4-BE49-F238E27FC236}">
                <a16:creationId xmlns:a16="http://schemas.microsoft.com/office/drawing/2014/main" id="{6E62C484-3E35-4E3A-AD62-80A0A77F56C0}"/>
              </a:ext>
            </a:extLst>
          </p:cNvPr>
          <p:cNvSpPr/>
          <p:nvPr/>
        </p:nvSpPr>
        <p:spPr>
          <a:xfrm>
            <a:off x="757989" y="1539438"/>
            <a:ext cx="7533954" cy="523220"/>
          </a:xfrm>
          <a:prstGeom prst="rect">
            <a:avLst/>
          </a:prstGeom>
        </p:spPr>
        <p:txBody>
          <a:bodyPr wrap="square">
            <a:spAutoFit/>
          </a:bodyPr>
          <a:lstStyle/>
          <a:p>
            <a:pPr lvl="1"/>
            <a:r>
              <a:rPr lang="en-US" sz="2800" dirty="0">
                <a:latin typeface="Letters for Learners" pitchFamily="2" charset="0"/>
              </a:rPr>
              <a:t>2.  Carefully facilitated and observed</a:t>
            </a:r>
          </a:p>
        </p:txBody>
      </p:sp>
      <p:sp>
        <p:nvSpPr>
          <p:cNvPr id="6" name="Rectangle 5">
            <a:extLst>
              <a:ext uri="{FF2B5EF4-FFF2-40B4-BE49-F238E27FC236}">
                <a16:creationId xmlns:a16="http://schemas.microsoft.com/office/drawing/2014/main" id="{5B8A6C7B-CAAD-47E3-92C3-346FD327246A}"/>
              </a:ext>
            </a:extLst>
          </p:cNvPr>
          <p:cNvSpPr/>
          <p:nvPr/>
        </p:nvSpPr>
        <p:spPr>
          <a:xfrm>
            <a:off x="757989" y="2113310"/>
            <a:ext cx="7928811" cy="523220"/>
          </a:xfrm>
          <a:prstGeom prst="rect">
            <a:avLst/>
          </a:prstGeom>
        </p:spPr>
        <p:txBody>
          <a:bodyPr wrap="square">
            <a:spAutoFit/>
          </a:bodyPr>
          <a:lstStyle/>
          <a:p>
            <a:pPr lvl="1"/>
            <a:r>
              <a:rPr lang="en-US" sz="2800" dirty="0">
                <a:latin typeface="Letters for Learners" pitchFamily="2" charset="0"/>
              </a:rPr>
              <a:t>3.  Addresses multiple Common Core standards</a:t>
            </a:r>
          </a:p>
        </p:txBody>
      </p:sp>
      <p:sp>
        <p:nvSpPr>
          <p:cNvPr id="7" name="Rectangle 6">
            <a:extLst>
              <a:ext uri="{FF2B5EF4-FFF2-40B4-BE49-F238E27FC236}">
                <a16:creationId xmlns:a16="http://schemas.microsoft.com/office/drawing/2014/main" id="{1FA95436-51EC-40E2-961F-41FE8B600C29}"/>
              </a:ext>
            </a:extLst>
          </p:cNvPr>
          <p:cNvSpPr/>
          <p:nvPr/>
        </p:nvSpPr>
        <p:spPr>
          <a:xfrm>
            <a:off x="1101165" y="3080661"/>
            <a:ext cx="7294964" cy="1815882"/>
          </a:xfrm>
          <a:prstGeom prst="rect">
            <a:avLst/>
          </a:prstGeom>
        </p:spPr>
        <p:txBody>
          <a:bodyPr wrap="square">
            <a:spAutoFit/>
          </a:bodyPr>
          <a:lstStyle/>
          <a:p>
            <a:pPr lvl="2"/>
            <a:r>
              <a:rPr lang="en-US" sz="2800" dirty="0">
                <a:latin typeface="Letters for Learners" pitchFamily="2" charset="0"/>
              </a:rPr>
              <a:t>We may have situations where we need to prove </a:t>
            </a:r>
            <a:r>
              <a:rPr lang="en-US" sz="2800" b="1" dirty="0">
                <a:latin typeface="Letters for Learners" pitchFamily="2" charset="0"/>
              </a:rPr>
              <a:t>WHY play.</a:t>
            </a:r>
          </a:p>
          <a:p>
            <a:pPr lvl="0"/>
            <a:r>
              <a:rPr lang="en-US" sz="2800" dirty="0">
                <a:latin typeface="Letters for Learners" pitchFamily="2" charset="0"/>
              </a:rPr>
              <a:t>To get play into our classrooms we need to show evidence that students who play have better outcomes than a student using a worksheet ever could!</a:t>
            </a:r>
          </a:p>
        </p:txBody>
      </p:sp>
    </p:spTree>
    <p:extLst>
      <p:ext uri="{BB962C8B-B14F-4D97-AF65-F5344CB8AC3E}">
        <p14:creationId xmlns:p14="http://schemas.microsoft.com/office/powerpoint/2010/main" val="42765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3" name="Rectangle 2">
            <a:extLst>
              <a:ext uri="{FF2B5EF4-FFF2-40B4-BE49-F238E27FC236}">
                <a16:creationId xmlns:a16="http://schemas.microsoft.com/office/drawing/2014/main" id="{B3163724-8C7F-4F66-9512-748F78FFABFC}"/>
              </a:ext>
            </a:extLst>
          </p:cNvPr>
          <p:cNvSpPr/>
          <p:nvPr/>
        </p:nvSpPr>
        <p:spPr>
          <a:xfrm>
            <a:off x="685799" y="1382553"/>
            <a:ext cx="8061159" cy="3477875"/>
          </a:xfrm>
          <a:prstGeom prst="rect">
            <a:avLst/>
          </a:prstGeom>
        </p:spPr>
        <p:txBody>
          <a:bodyPr wrap="square">
            <a:spAutoFit/>
          </a:bodyPr>
          <a:lstStyle/>
          <a:p>
            <a:pPr marL="457200" lvl="0" indent="-457200">
              <a:buFont typeface="Arial" panose="020B0604020202020204" pitchFamily="34" charset="0"/>
              <a:buChar char="•"/>
            </a:pPr>
            <a:r>
              <a:rPr lang="en-US" sz="2800" b="1">
                <a:solidFill>
                  <a:srgbClr val="7030A0"/>
                </a:solidFill>
                <a:latin typeface="Letters for Learners" pitchFamily="2" charset="0"/>
              </a:rPr>
              <a:t>Writing</a:t>
            </a:r>
            <a:endParaRPr lang="en-US" sz="2800" b="1" dirty="0">
              <a:solidFill>
                <a:srgbClr val="7030A0"/>
              </a:solidFill>
              <a:latin typeface="Letters for Learners" pitchFamily="2" charset="0"/>
            </a:endParaRPr>
          </a:p>
          <a:p>
            <a:pPr lvl="2"/>
            <a:r>
              <a:rPr lang="en-US" sz="2400" dirty="0">
                <a:solidFill>
                  <a:schemeClr val="tx1"/>
                </a:solidFill>
                <a:latin typeface="Letters for Learners" pitchFamily="2" charset="0"/>
              </a:rPr>
              <a:t>“Write Letters or letter-like shapes to represent words or ideas.”  Preschool Foundations</a:t>
            </a:r>
          </a:p>
          <a:p>
            <a:pPr lvl="2"/>
            <a:endParaRPr lang="en-US" sz="2400" dirty="0">
              <a:solidFill>
                <a:schemeClr val="tx1"/>
              </a:solidFill>
              <a:latin typeface="Letters for Learners" pitchFamily="2" charset="0"/>
            </a:endParaRPr>
          </a:p>
          <a:p>
            <a:pPr lvl="2"/>
            <a:r>
              <a:rPr lang="en-US" sz="2400" dirty="0"/>
              <a:t>“</a:t>
            </a:r>
            <a:r>
              <a:rPr lang="en-US" sz="2400" dirty="0">
                <a:latin typeface="Letters for Learners" pitchFamily="2" charset="0"/>
              </a:rPr>
              <a:t>Students draw, dictate and/or label drawings to express ideas.” TK Standards</a:t>
            </a:r>
          </a:p>
          <a:p>
            <a:pPr lvl="2"/>
            <a:endParaRPr lang="en-US" sz="2400" dirty="0">
              <a:solidFill>
                <a:schemeClr val="tx1"/>
              </a:solidFill>
              <a:latin typeface="Letters for Learners" pitchFamily="2" charset="0"/>
            </a:endParaRPr>
          </a:p>
          <a:p>
            <a:pPr lvl="1"/>
            <a:r>
              <a:rPr lang="en-US" sz="2400" dirty="0">
                <a:solidFill>
                  <a:schemeClr val="tx1"/>
                </a:solidFill>
                <a:latin typeface="Letters for Learners" pitchFamily="2" charset="0"/>
              </a:rPr>
              <a:t>“Uses a combination of drawing, dictating, and writing to compose pieces (including opinion, informative/ explanatory texts, or narratives) of a single event or several loosely linked events.”  Kindergarten Common Core</a:t>
            </a:r>
          </a:p>
        </p:txBody>
      </p:sp>
      <p:sp>
        <p:nvSpPr>
          <p:cNvPr id="4" name="Rectangle 3">
            <a:extLst>
              <a:ext uri="{FF2B5EF4-FFF2-40B4-BE49-F238E27FC236}">
                <a16:creationId xmlns:a16="http://schemas.microsoft.com/office/drawing/2014/main" id="{366DEB9C-5046-4032-B191-EE80BD5F33EA}"/>
              </a:ext>
            </a:extLst>
          </p:cNvPr>
          <p:cNvSpPr/>
          <p:nvPr/>
        </p:nvSpPr>
        <p:spPr>
          <a:xfrm>
            <a:off x="848227" y="143374"/>
            <a:ext cx="7447546" cy="1323439"/>
          </a:xfrm>
          <a:prstGeom prst="rect">
            <a:avLst/>
          </a:prstGeom>
        </p:spPr>
        <p:txBody>
          <a:bodyPr wrap="square">
            <a:spAutoFit/>
          </a:bodyPr>
          <a:lstStyle/>
          <a:p>
            <a:pPr algn="ctr"/>
            <a:r>
              <a:rPr lang="en-US" sz="4000" b="1" u="sng" dirty="0">
                <a:solidFill>
                  <a:srgbClr val="3333CC"/>
                </a:solidFill>
                <a:latin typeface="Nixie One" panose="02000503080000020004" pitchFamily="50" charset="0"/>
              </a:rPr>
              <a:t>How to Meet Those Standards</a:t>
            </a:r>
            <a:endParaRPr lang="en-US" sz="3600" u="sng" dirty="0">
              <a:solidFill>
                <a:srgbClr val="3333CC"/>
              </a:solidFill>
              <a:latin typeface="Nixie One" panose="02000503080000020004" pitchFamily="50" charset="0"/>
            </a:endParaRPr>
          </a:p>
        </p:txBody>
      </p:sp>
    </p:spTree>
    <p:extLst>
      <p:ext uri="{BB962C8B-B14F-4D97-AF65-F5344CB8AC3E}">
        <p14:creationId xmlns:p14="http://schemas.microsoft.com/office/powerpoint/2010/main" val="3228800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4" name="Rectangle 3">
            <a:extLst>
              <a:ext uri="{FF2B5EF4-FFF2-40B4-BE49-F238E27FC236}">
                <a16:creationId xmlns:a16="http://schemas.microsoft.com/office/drawing/2014/main" id="{366DEB9C-5046-4032-B191-EE80BD5F33EA}"/>
              </a:ext>
            </a:extLst>
          </p:cNvPr>
          <p:cNvSpPr/>
          <p:nvPr/>
        </p:nvSpPr>
        <p:spPr>
          <a:xfrm>
            <a:off x="932163" y="1392523"/>
            <a:ext cx="3404937" cy="2123658"/>
          </a:xfrm>
          <a:prstGeom prst="rect">
            <a:avLst/>
          </a:prstGeom>
        </p:spPr>
        <p:txBody>
          <a:bodyPr wrap="square">
            <a:spAutoFit/>
          </a:bodyPr>
          <a:lstStyle/>
          <a:p>
            <a:r>
              <a:rPr lang="en-US" sz="4400" b="1" dirty="0">
                <a:solidFill>
                  <a:srgbClr val="7030A0"/>
                </a:solidFill>
                <a:latin typeface="Nixie One" panose="02000503080000020004" pitchFamily="50" charset="0"/>
              </a:rPr>
              <a:t>Name Those Standards!</a:t>
            </a:r>
            <a:endParaRPr lang="en-US" sz="4000" dirty="0">
              <a:latin typeface="Nixie One" panose="02000503080000020004" pitchFamily="50" charset="0"/>
            </a:endParaRPr>
          </a:p>
        </p:txBody>
      </p:sp>
      <p:pic>
        <p:nvPicPr>
          <p:cNvPr id="5" name="IMG_0469">
            <a:hlinkClick r:id="" action="ppaction://media"/>
            <a:extLst>
              <a:ext uri="{FF2B5EF4-FFF2-40B4-BE49-F238E27FC236}">
                <a16:creationId xmlns:a16="http://schemas.microsoft.com/office/drawing/2014/main" id="{D9FFED9C-BBF8-4809-B498-41F8922475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6900" y="0"/>
            <a:ext cx="2894013" cy="5143500"/>
          </a:xfrm>
          <a:prstGeom prst="rect">
            <a:avLst/>
          </a:prstGeom>
        </p:spPr>
      </p:pic>
    </p:spTree>
    <p:extLst>
      <p:ext uri="{BB962C8B-B14F-4D97-AF65-F5344CB8AC3E}">
        <p14:creationId xmlns:p14="http://schemas.microsoft.com/office/powerpoint/2010/main" val="2511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3CF456D-6C7E-4712-A4CA-4320790896CF}"/>
              </a:ext>
            </a:extLst>
          </p:cNvPr>
          <p:cNvPicPr>
            <a:picLocks noChangeAspect="1"/>
          </p:cNvPicPr>
          <p:nvPr/>
        </p:nvPicPr>
        <p:blipFill rotWithShape="1">
          <a:blip r:embed="rId2"/>
          <a:srcRect r="6261"/>
          <a:stretch/>
        </p:blipFill>
        <p:spPr>
          <a:xfrm>
            <a:off x="1176604" y="514350"/>
            <a:ext cx="6790793" cy="4114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58475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29ECB2-E1E5-4EE9-99E6-924317B627F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4" name="Rectangle 3">
            <a:extLst>
              <a:ext uri="{FF2B5EF4-FFF2-40B4-BE49-F238E27FC236}">
                <a16:creationId xmlns:a16="http://schemas.microsoft.com/office/drawing/2014/main" id="{366DEB9C-5046-4032-B191-EE80BD5F33EA}"/>
              </a:ext>
            </a:extLst>
          </p:cNvPr>
          <p:cNvSpPr/>
          <p:nvPr/>
        </p:nvSpPr>
        <p:spPr>
          <a:xfrm>
            <a:off x="1122947" y="164132"/>
            <a:ext cx="6898106" cy="923330"/>
          </a:xfrm>
          <a:prstGeom prst="rect">
            <a:avLst/>
          </a:prstGeom>
        </p:spPr>
        <p:txBody>
          <a:bodyPr wrap="square">
            <a:spAutoFit/>
          </a:bodyPr>
          <a:lstStyle/>
          <a:p>
            <a:r>
              <a:rPr lang="en-US" sz="5400" b="1" dirty="0">
                <a:solidFill>
                  <a:srgbClr val="002060"/>
                </a:solidFill>
                <a:latin typeface="Letters for Learners" pitchFamily="2" charset="0"/>
              </a:rPr>
              <a:t>Ready to Play?  </a:t>
            </a:r>
            <a:r>
              <a:rPr lang="en-US" sz="4800" b="1" dirty="0">
                <a:solidFill>
                  <a:srgbClr val="002060"/>
                </a:solidFill>
                <a:latin typeface="Letters for Learners" pitchFamily="2" charset="0"/>
              </a:rPr>
              <a:t>Easy as 1-2-3-4</a:t>
            </a:r>
            <a:endParaRPr lang="en-US" sz="4000" dirty="0">
              <a:solidFill>
                <a:srgbClr val="002060"/>
              </a:solidFill>
              <a:latin typeface="Letters for Learners" pitchFamily="2" charset="0"/>
            </a:endParaRPr>
          </a:p>
        </p:txBody>
      </p:sp>
      <p:sp>
        <p:nvSpPr>
          <p:cNvPr id="5" name="Rectangle 4">
            <a:extLst>
              <a:ext uri="{FF2B5EF4-FFF2-40B4-BE49-F238E27FC236}">
                <a16:creationId xmlns:a16="http://schemas.microsoft.com/office/drawing/2014/main" id="{39C4B89F-67B3-470D-B2CA-3CE1A2258640}"/>
              </a:ext>
            </a:extLst>
          </p:cNvPr>
          <p:cNvSpPr/>
          <p:nvPr/>
        </p:nvSpPr>
        <p:spPr>
          <a:xfrm>
            <a:off x="583532" y="1154882"/>
            <a:ext cx="7976936" cy="3074368"/>
          </a:xfrm>
          <a:prstGeom prst="rect">
            <a:avLst/>
          </a:prstGeom>
        </p:spPr>
        <p:txBody>
          <a:bodyPr wrap="square">
            <a:spAutoFit/>
          </a:bodyPr>
          <a:lstStyle/>
          <a:p>
            <a:pPr lvl="0">
              <a:lnSpc>
                <a:spcPct val="107000"/>
              </a:lnSpc>
            </a:pPr>
            <a:r>
              <a:rPr lang="en-US" sz="2800" dirty="0">
                <a:latin typeface="Letters for Learners" pitchFamily="2" charset="0"/>
                <a:ea typeface="Calibri" panose="020F0502020204030204" pitchFamily="34" charset="0"/>
                <a:cs typeface="Times New Roman" panose="02020603050405020304" pitchFamily="18" charset="0"/>
              </a:rPr>
              <a:t>1.  </a:t>
            </a:r>
            <a:r>
              <a:rPr lang="en-US" sz="2400" b="1" dirty="0">
                <a:solidFill>
                  <a:schemeClr val="accent5">
                    <a:lumMod val="50000"/>
                  </a:schemeClr>
                </a:solidFill>
                <a:latin typeface="Letters for Learners" pitchFamily="2" charset="0"/>
                <a:ea typeface="Calibri" panose="020F0502020204030204" pitchFamily="34" charset="0"/>
                <a:cs typeface="Times New Roman" panose="02020603050405020304" pitchFamily="18" charset="0"/>
              </a:rPr>
              <a:t>Identify the standard(s) to be addressed</a:t>
            </a:r>
          </a:p>
          <a:p>
            <a:pPr marL="457200" lvl="1">
              <a:lnSpc>
                <a:spcPct val="107000"/>
              </a:lnSpc>
            </a:pPr>
            <a:r>
              <a:rPr lang="en-US" sz="2000" b="1" dirty="0">
                <a:solidFill>
                  <a:srgbClr val="009900"/>
                </a:solidFill>
                <a:latin typeface="Letters for Learners" pitchFamily="2" charset="0"/>
                <a:ea typeface="Calibri" panose="020F0502020204030204" pitchFamily="34" charset="0"/>
                <a:cs typeface="Times New Roman" panose="02020603050405020304" pitchFamily="18" charset="0"/>
              </a:rPr>
              <a:t>Ask yourself:  </a:t>
            </a:r>
            <a:r>
              <a:rPr lang="en-US" sz="2000" dirty="0">
                <a:solidFill>
                  <a:schemeClr val="accent5">
                    <a:lumMod val="50000"/>
                  </a:schemeClr>
                </a:solidFill>
                <a:latin typeface="Letters for Learners" pitchFamily="2" charset="0"/>
                <a:ea typeface="Calibri" panose="020F0502020204030204" pitchFamily="34" charset="0"/>
                <a:cs typeface="Times New Roman" panose="02020603050405020304" pitchFamily="18" charset="0"/>
              </a:rPr>
              <a:t>does this standard naturally lend itself to child directed play?</a:t>
            </a:r>
          </a:p>
          <a:p>
            <a:pPr marL="457200" lvl="1">
              <a:lnSpc>
                <a:spcPct val="107000"/>
              </a:lnSpc>
            </a:pPr>
            <a:r>
              <a:rPr lang="en-US" sz="2000" b="1" dirty="0">
                <a:solidFill>
                  <a:srgbClr val="009900"/>
                </a:solidFill>
                <a:latin typeface="Letters for Learners" pitchFamily="2" charset="0"/>
                <a:ea typeface="Calibri" panose="020F0502020204030204" pitchFamily="34" charset="0"/>
                <a:cs typeface="Times New Roman" panose="02020603050405020304" pitchFamily="18" charset="0"/>
              </a:rPr>
              <a:t>Ask yourself:  </a:t>
            </a:r>
            <a:r>
              <a:rPr lang="en-US" sz="2000" dirty="0">
                <a:solidFill>
                  <a:schemeClr val="accent5">
                    <a:lumMod val="50000"/>
                  </a:schemeClr>
                </a:solidFill>
                <a:latin typeface="Letters for Learners" pitchFamily="2" charset="0"/>
                <a:ea typeface="Calibri" panose="020F0502020204030204" pitchFamily="34" charset="0"/>
                <a:cs typeface="Times New Roman" panose="02020603050405020304" pitchFamily="18" charset="0"/>
              </a:rPr>
              <a:t>does the play experience provide multiple ways to show understanding of standard?</a:t>
            </a:r>
          </a:p>
          <a:p>
            <a:pPr marL="457200" lvl="1">
              <a:lnSpc>
                <a:spcPct val="107000"/>
              </a:lnSpc>
            </a:pPr>
            <a:r>
              <a:rPr lang="en-US" sz="1800" b="1" dirty="0">
                <a:solidFill>
                  <a:schemeClr val="accent5">
                    <a:lumMod val="50000"/>
                  </a:schemeClr>
                </a:solidFill>
                <a:latin typeface="Letters for Learners" pitchFamily="2" charset="0"/>
                <a:ea typeface="Calibri" panose="020F0502020204030204" pitchFamily="34" charset="0"/>
                <a:cs typeface="Times New Roman" panose="02020603050405020304" pitchFamily="18" charset="0"/>
              </a:rPr>
              <a:t>If the answer is NO to either of those questions, this may not be the best standard for play.</a:t>
            </a:r>
          </a:p>
          <a:p>
            <a:pPr lvl="0">
              <a:lnSpc>
                <a:spcPct val="107000"/>
              </a:lnSpc>
            </a:pPr>
            <a:r>
              <a:rPr lang="en-US" sz="2800" b="1" dirty="0">
                <a:solidFill>
                  <a:srgbClr val="002060"/>
                </a:solidFill>
                <a:latin typeface="Letters for Learners" pitchFamily="2" charset="0"/>
                <a:ea typeface="Calibri" panose="020F0502020204030204" pitchFamily="34" charset="0"/>
                <a:cs typeface="Times New Roman" panose="02020603050405020304" pitchFamily="18" charset="0"/>
              </a:rPr>
              <a:t>2.  </a:t>
            </a:r>
            <a:r>
              <a:rPr lang="en-US" sz="2400" b="1" dirty="0">
                <a:solidFill>
                  <a:srgbClr val="002060"/>
                </a:solidFill>
                <a:latin typeface="Letters for Learners" pitchFamily="2" charset="0"/>
                <a:ea typeface="Calibri" panose="020F0502020204030204" pitchFamily="34" charset="0"/>
                <a:cs typeface="Times New Roman" panose="02020603050405020304" pitchFamily="18" charset="0"/>
              </a:rPr>
              <a:t>Identify the materials needed</a:t>
            </a:r>
          </a:p>
          <a:p>
            <a:pPr lvl="0">
              <a:lnSpc>
                <a:spcPct val="107000"/>
              </a:lnSpc>
            </a:pPr>
            <a:r>
              <a:rPr lang="en-US" sz="2400" b="1" dirty="0">
                <a:solidFill>
                  <a:srgbClr val="002060"/>
                </a:solidFill>
                <a:latin typeface="Letters for Learners" pitchFamily="2" charset="0"/>
                <a:ea typeface="Calibri" panose="020F0502020204030204" pitchFamily="34" charset="0"/>
                <a:cs typeface="Times New Roman" panose="02020603050405020304" pitchFamily="18" charset="0"/>
              </a:rPr>
              <a:t>3.  Chose strategies</a:t>
            </a:r>
          </a:p>
          <a:p>
            <a:pPr lvl="0">
              <a:lnSpc>
                <a:spcPct val="107000"/>
              </a:lnSpc>
              <a:spcAft>
                <a:spcPts val="800"/>
              </a:spcAft>
            </a:pPr>
            <a:r>
              <a:rPr lang="en-US" sz="2400" b="1" dirty="0">
                <a:solidFill>
                  <a:srgbClr val="002060"/>
                </a:solidFill>
                <a:latin typeface="Letters for Learners" pitchFamily="2" charset="0"/>
                <a:ea typeface="Calibri" panose="020F0502020204030204" pitchFamily="34" charset="0"/>
                <a:cs typeface="Times New Roman" panose="02020603050405020304" pitchFamily="18" charset="0"/>
              </a:rPr>
              <a:t>4.  Determine how to gather assessment info</a:t>
            </a:r>
            <a:endParaRPr lang="en-US" sz="2400" b="1" dirty="0">
              <a:solidFill>
                <a:srgbClr val="002060"/>
              </a:solidFill>
              <a:effectLst/>
              <a:latin typeface="Letters for Learners"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394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9F04C-D652-4E43-914E-4672E5B7061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sp>
        <p:nvSpPr>
          <p:cNvPr id="3" name="Rectangle 2">
            <a:extLst>
              <a:ext uri="{FF2B5EF4-FFF2-40B4-BE49-F238E27FC236}">
                <a16:creationId xmlns:a16="http://schemas.microsoft.com/office/drawing/2014/main" id="{A3A26623-5005-424C-ABEF-B00B7880E2DC}"/>
              </a:ext>
            </a:extLst>
          </p:cNvPr>
          <p:cNvSpPr/>
          <p:nvPr/>
        </p:nvSpPr>
        <p:spPr>
          <a:xfrm>
            <a:off x="2115600" y="164132"/>
            <a:ext cx="4912801" cy="769441"/>
          </a:xfrm>
          <a:prstGeom prst="rect">
            <a:avLst/>
          </a:prstGeom>
        </p:spPr>
        <p:txBody>
          <a:bodyPr wrap="square">
            <a:spAutoFit/>
          </a:bodyPr>
          <a:lstStyle/>
          <a:p>
            <a:pPr algn="ctr"/>
            <a:r>
              <a:rPr lang="en-US" sz="4400" b="1" dirty="0">
                <a:solidFill>
                  <a:srgbClr val="002060"/>
                </a:solidFill>
                <a:latin typeface="Letters for Learners" pitchFamily="2" charset="0"/>
              </a:rPr>
              <a:t>Great Articles About Play!</a:t>
            </a:r>
            <a:endParaRPr lang="en-US" sz="3200" dirty="0">
              <a:solidFill>
                <a:srgbClr val="002060"/>
              </a:solidFill>
              <a:latin typeface="Letters for Learners" pitchFamily="2" charset="0"/>
            </a:endParaRPr>
          </a:p>
        </p:txBody>
      </p:sp>
      <p:sp>
        <p:nvSpPr>
          <p:cNvPr id="5" name="Rectangle 4">
            <a:extLst>
              <a:ext uri="{FF2B5EF4-FFF2-40B4-BE49-F238E27FC236}">
                <a16:creationId xmlns:a16="http://schemas.microsoft.com/office/drawing/2014/main" id="{04E226E2-C814-4A2C-9412-37F5DAA10AA9}"/>
              </a:ext>
            </a:extLst>
          </p:cNvPr>
          <p:cNvSpPr/>
          <p:nvPr/>
        </p:nvSpPr>
        <p:spPr>
          <a:xfrm>
            <a:off x="795805" y="1260612"/>
            <a:ext cx="3294492" cy="523220"/>
          </a:xfrm>
          <a:prstGeom prst="rect">
            <a:avLst/>
          </a:prstGeom>
        </p:spPr>
        <p:txBody>
          <a:bodyPr wrap="none">
            <a:spAutoFit/>
          </a:bodyPr>
          <a:lstStyle/>
          <a:p>
            <a:r>
              <a:rPr lang="en-US" b="1" dirty="0">
                <a:hlinkClick r:id="rId2"/>
              </a:rPr>
              <a:t>https://preview.tinyurl.com/y3jubpsd</a:t>
            </a:r>
            <a:endParaRPr lang="en-US" b="1" dirty="0"/>
          </a:p>
          <a:p>
            <a:endParaRPr lang="en-US" dirty="0"/>
          </a:p>
        </p:txBody>
      </p:sp>
      <p:sp>
        <p:nvSpPr>
          <p:cNvPr id="6" name="Rectangle 5">
            <a:extLst>
              <a:ext uri="{FF2B5EF4-FFF2-40B4-BE49-F238E27FC236}">
                <a16:creationId xmlns:a16="http://schemas.microsoft.com/office/drawing/2014/main" id="{DD79017D-0296-4A68-B73E-8496A29A0C00}"/>
              </a:ext>
            </a:extLst>
          </p:cNvPr>
          <p:cNvSpPr/>
          <p:nvPr/>
        </p:nvSpPr>
        <p:spPr>
          <a:xfrm>
            <a:off x="795805" y="943204"/>
            <a:ext cx="4257897" cy="307777"/>
          </a:xfrm>
          <a:prstGeom prst="rect">
            <a:avLst/>
          </a:prstGeom>
        </p:spPr>
        <p:txBody>
          <a:bodyPr wrap="none">
            <a:spAutoFit/>
          </a:bodyPr>
          <a:lstStyle/>
          <a:p>
            <a:r>
              <a:rPr lang="en-US" b="1" dirty="0"/>
              <a:t>What is Happening to Fine Motor Development?</a:t>
            </a:r>
          </a:p>
        </p:txBody>
      </p:sp>
      <p:sp>
        <p:nvSpPr>
          <p:cNvPr id="7" name="Rectangle 6">
            <a:extLst>
              <a:ext uri="{FF2B5EF4-FFF2-40B4-BE49-F238E27FC236}">
                <a16:creationId xmlns:a16="http://schemas.microsoft.com/office/drawing/2014/main" id="{69FCB1D3-806C-4461-8D5A-D43ACA4B1CE2}"/>
              </a:ext>
            </a:extLst>
          </p:cNvPr>
          <p:cNvSpPr/>
          <p:nvPr/>
        </p:nvSpPr>
        <p:spPr>
          <a:xfrm>
            <a:off x="481702" y="1783832"/>
            <a:ext cx="4572000" cy="523220"/>
          </a:xfrm>
          <a:prstGeom prst="rect">
            <a:avLst/>
          </a:prstGeom>
        </p:spPr>
        <p:txBody>
          <a:bodyPr>
            <a:spAutoFit/>
          </a:bodyPr>
          <a:lstStyle/>
          <a:p>
            <a:r>
              <a:rPr lang="en-US" b="1" dirty="0"/>
              <a:t>Pediatricians Say Kids Need Simple Toys, Not iPads And Electronics</a:t>
            </a:r>
          </a:p>
        </p:txBody>
      </p:sp>
      <p:sp>
        <p:nvSpPr>
          <p:cNvPr id="8" name="Rectangle 7">
            <a:extLst>
              <a:ext uri="{FF2B5EF4-FFF2-40B4-BE49-F238E27FC236}">
                <a16:creationId xmlns:a16="http://schemas.microsoft.com/office/drawing/2014/main" id="{1E3F9163-524B-44AD-865E-3178EC4E4EFE}"/>
              </a:ext>
            </a:extLst>
          </p:cNvPr>
          <p:cNvSpPr/>
          <p:nvPr/>
        </p:nvSpPr>
        <p:spPr>
          <a:xfrm>
            <a:off x="482781" y="2263973"/>
            <a:ext cx="3265638" cy="523220"/>
          </a:xfrm>
          <a:prstGeom prst="rect">
            <a:avLst/>
          </a:prstGeom>
        </p:spPr>
        <p:txBody>
          <a:bodyPr wrap="none">
            <a:spAutoFit/>
          </a:bodyPr>
          <a:lstStyle/>
          <a:p>
            <a:r>
              <a:rPr lang="en-US" b="1" dirty="0">
                <a:hlinkClick r:id="rId3"/>
              </a:rPr>
              <a:t>https://preview.tinyurl.com/y52sanl8</a:t>
            </a:r>
            <a:endParaRPr lang="en-US" b="1" dirty="0"/>
          </a:p>
          <a:p>
            <a:endParaRPr lang="en-US" dirty="0"/>
          </a:p>
        </p:txBody>
      </p:sp>
      <p:sp>
        <p:nvSpPr>
          <p:cNvPr id="9" name="Rectangle 8">
            <a:extLst>
              <a:ext uri="{FF2B5EF4-FFF2-40B4-BE49-F238E27FC236}">
                <a16:creationId xmlns:a16="http://schemas.microsoft.com/office/drawing/2014/main" id="{A407C0DC-5D3E-49A3-9BD2-101C911FA3DF}"/>
              </a:ext>
            </a:extLst>
          </p:cNvPr>
          <p:cNvSpPr/>
          <p:nvPr/>
        </p:nvSpPr>
        <p:spPr>
          <a:xfrm>
            <a:off x="393404" y="2742899"/>
            <a:ext cx="4572000" cy="523220"/>
          </a:xfrm>
          <a:prstGeom prst="rect">
            <a:avLst/>
          </a:prstGeom>
        </p:spPr>
        <p:txBody>
          <a:bodyPr>
            <a:spAutoFit/>
          </a:bodyPr>
          <a:lstStyle/>
          <a:p>
            <a:r>
              <a:rPr lang="en-US" b="1" dirty="0"/>
              <a:t>Children should learn mainly through play until age of eight, says Lego </a:t>
            </a:r>
          </a:p>
        </p:txBody>
      </p:sp>
      <p:sp>
        <p:nvSpPr>
          <p:cNvPr id="10" name="Rectangle 9">
            <a:extLst>
              <a:ext uri="{FF2B5EF4-FFF2-40B4-BE49-F238E27FC236}">
                <a16:creationId xmlns:a16="http://schemas.microsoft.com/office/drawing/2014/main" id="{1EBE1BE9-173F-4CFB-B0A1-EC565E1ED510}"/>
              </a:ext>
            </a:extLst>
          </p:cNvPr>
          <p:cNvSpPr/>
          <p:nvPr/>
        </p:nvSpPr>
        <p:spPr>
          <a:xfrm>
            <a:off x="495571" y="3223040"/>
            <a:ext cx="3315331" cy="523220"/>
          </a:xfrm>
          <a:prstGeom prst="rect">
            <a:avLst/>
          </a:prstGeom>
        </p:spPr>
        <p:txBody>
          <a:bodyPr wrap="none">
            <a:spAutoFit/>
          </a:bodyPr>
          <a:lstStyle/>
          <a:p>
            <a:r>
              <a:rPr lang="en-US" b="1" dirty="0">
                <a:hlinkClick r:id="rId4"/>
              </a:rPr>
              <a:t>https://preview.tinyurl.com/yxnezcxu</a:t>
            </a:r>
            <a:endParaRPr lang="en-US" b="1" dirty="0"/>
          </a:p>
          <a:p>
            <a:endParaRPr lang="en-US" dirty="0"/>
          </a:p>
        </p:txBody>
      </p:sp>
      <p:sp>
        <p:nvSpPr>
          <p:cNvPr id="11" name="Rectangle 10">
            <a:extLst>
              <a:ext uri="{FF2B5EF4-FFF2-40B4-BE49-F238E27FC236}">
                <a16:creationId xmlns:a16="http://schemas.microsoft.com/office/drawing/2014/main" id="{268BFE75-D886-4706-9A0E-0CC54E101CDA}"/>
              </a:ext>
            </a:extLst>
          </p:cNvPr>
          <p:cNvSpPr/>
          <p:nvPr/>
        </p:nvSpPr>
        <p:spPr>
          <a:xfrm>
            <a:off x="750433" y="3728042"/>
            <a:ext cx="4572000" cy="523220"/>
          </a:xfrm>
          <a:prstGeom prst="rect">
            <a:avLst/>
          </a:prstGeom>
        </p:spPr>
        <p:txBody>
          <a:bodyPr>
            <a:spAutoFit/>
          </a:bodyPr>
          <a:lstStyle/>
          <a:p>
            <a:r>
              <a:rPr lang="en-US" b="1" dirty="0"/>
              <a:t>The Decline of Play and Rise in Children’s Mental Disorders</a:t>
            </a:r>
          </a:p>
        </p:txBody>
      </p:sp>
      <p:sp>
        <p:nvSpPr>
          <p:cNvPr id="12" name="Rectangle 11">
            <a:extLst>
              <a:ext uri="{FF2B5EF4-FFF2-40B4-BE49-F238E27FC236}">
                <a16:creationId xmlns:a16="http://schemas.microsoft.com/office/drawing/2014/main" id="{172E4F76-201A-4B59-BF8D-7B669A504713}"/>
              </a:ext>
            </a:extLst>
          </p:cNvPr>
          <p:cNvSpPr/>
          <p:nvPr/>
        </p:nvSpPr>
        <p:spPr>
          <a:xfrm>
            <a:off x="939559" y="4197180"/>
            <a:ext cx="3265638" cy="523220"/>
          </a:xfrm>
          <a:prstGeom prst="rect">
            <a:avLst/>
          </a:prstGeom>
        </p:spPr>
        <p:txBody>
          <a:bodyPr wrap="none">
            <a:spAutoFit/>
          </a:bodyPr>
          <a:lstStyle/>
          <a:p>
            <a:r>
              <a:rPr lang="en-US" b="1" dirty="0">
                <a:hlinkClick r:id="rId5"/>
              </a:rPr>
              <a:t>https://preview.tinyurl.com/y8lbasyx</a:t>
            </a:r>
            <a:endParaRPr lang="en-US" b="1" dirty="0"/>
          </a:p>
          <a:p>
            <a:endParaRPr lang="en-US" dirty="0"/>
          </a:p>
        </p:txBody>
      </p:sp>
      <p:sp>
        <p:nvSpPr>
          <p:cNvPr id="13" name="Rectangle 12">
            <a:extLst>
              <a:ext uri="{FF2B5EF4-FFF2-40B4-BE49-F238E27FC236}">
                <a16:creationId xmlns:a16="http://schemas.microsoft.com/office/drawing/2014/main" id="{FD594863-396F-46BE-BCF0-B940A77EA3EC}"/>
              </a:ext>
            </a:extLst>
          </p:cNvPr>
          <p:cNvSpPr/>
          <p:nvPr/>
        </p:nvSpPr>
        <p:spPr>
          <a:xfrm>
            <a:off x="5519013" y="1260612"/>
            <a:ext cx="3018775" cy="307777"/>
          </a:xfrm>
          <a:prstGeom prst="rect">
            <a:avLst/>
          </a:prstGeom>
        </p:spPr>
        <p:txBody>
          <a:bodyPr wrap="none">
            <a:spAutoFit/>
          </a:bodyPr>
          <a:lstStyle/>
          <a:p>
            <a:r>
              <a:rPr lang="en-US" b="1" dirty="0"/>
              <a:t>Keep Them Passionately Curious</a:t>
            </a:r>
          </a:p>
        </p:txBody>
      </p:sp>
      <p:sp>
        <p:nvSpPr>
          <p:cNvPr id="14" name="Rectangle 13">
            <a:extLst>
              <a:ext uri="{FF2B5EF4-FFF2-40B4-BE49-F238E27FC236}">
                <a16:creationId xmlns:a16="http://schemas.microsoft.com/office/drawing/2014/main" id="{1FC9EE6E-C3DD-48E2-8D44-2BC84BF73B0A}"/>
              </a:ext>
            </a:extLst>
          </p:cNvPr>
          <p:cNvSpPr/>
          <p:nvPr/>
        </p:nvSpPr>
        <p:spPr>
          <a:xfrm>
            <a:off x="5381154" y="1556551"/>
            <a:ext cx="3294492" cy="523220"/>
          </a:xfrm>
          <a:prstGeom prst="rect">
            <a:avLst/>
          </a:prstGeom>
        </p:spPr>
        <p:txBody>
          <a:bodyPr wrap="none">
            <a:spAutoFit/>
          </a:bodyPr>
          <a:lstStyle/>
          <a:p>
            <a:r>
              <a:rPr lang="en-US" b="1" dirty="0">
                <a:hlinkClick r:id="rId6"/>
              </a:rPr>
              <a:t>https://preview.tinyurl.com/yyggnjnv</a:t>
            </a:r>
            <a:endParaRPr lang="en-US" b="1" dirty="0"/>
          </a:p>
          <a:p>
            <a:endParaRPr lang="en-US" dirty="0"/>
          </a:p>
        </p:txBody>
      </p:sp>
      <p:sp>
        <p:nvSpPr>
          <p:cNvPr id="15" name="Rectangle 14">
            <a:extLst>
              <a:ext uri="{FF2B5EF4-FFF2-40B4-BE49-F238E27FC236}">
                <a16:creationId xmlns:a16="http://schemas.microsoft.com/office/drawing/2014/main" id="{37E8397F-8753-4518-B31A-44B736D93036}"/>
              </a:ext>
            </a:extLst>
          </p:cNvPr>
          <p:cNvSpPr/>
          <p:nvPr/>
        </p:nvSpPr>
        <p:spPr>
          <a:xfrm>
            <a:off x="5805381" y="2191367"/>
            <a:ext cx="2999539" cy="307777"/>
          </a:xfrm>
          <a:prstGeom prst="rect">
            <a:avLst/>
          </a:prstGeom>
        </p:spPr>
        <p:txBody>
          <a:bodyPr wrap="none">
            <a:spAutoFit/>
          </a:bodyPr>
          <a:lstStyle/>
          <a:p>
            <a:r>
              <a:rPr lang="en-US" b="1" dirty="0"/>
              <a:t>“Play” Is Not a Four-Letter Word!</a:t>
            </a:r>
          </a:p>
        </p:txBody>
      </p:sp>
      <p:sp>
        <p:nvSpPr>
          <p:cNvPr id="16" name="Rectangle 15">
            <a:extLst>
              <a:ext uri="{FF2B5EF4-FFF2-40B4-BE49-F238E27FC236}">
                <a16:creationId xmlns:a16="http://schemas.microsoft.com/office/drawing/2014/main" id="{F4F5EAEF-E8A9-4F46-8720-BC3346FBA6EC}"/>
              </a:ext>
            </a:extLst>
          </p:cNvPr>
          <p:cNvSpPr/>
          <p:nvPr/>
        </p:nvSpPr>
        <p:spPr>
          <a:xfrm>
            <a:off x="5539282" y="2441139"/>
            <a:ext cx="3265638" cy="523220"/>
          </a:xfrm>
          <a:prstGeom prst="rect">
            <a:avLst/>
          </a:prstGeom>
        </p:spPr>
        <p:txBody>
          <a:bodyPr wrap="none">
            <a:spAutoFit/>
          </a:bodyPr>
          <a:lstStyle/>
          <a:p>
            <a:r>
              <a:rPr lang="en-US" b="1" dirty="0">
                <a:hlinkClick r:id="rId7"/>
              </a:rPr>
              <a:t>https://preview.tinyurl.com/yyl4463q</a:t>
            </a:r>
            <a:endParaRPr lang="en-US" b="1" dirty="0"/>
          </a:p>
          <a:p>
            <a:endParaRPr lang="en-US" dirty="0"/>
          </a:p>
        </p:txBody>
      </p:sp>
      <p:sp>
        <p:nvSpPr>
          <p:cNvPr id="17" name="Rectangle 16">
            <a:extLst>
              <a:ext uri="{FF2B5EF4-FFF2-40B4-BE49-F238E27FC236}">
                <a16:creationId xmlns:a16="http://schemas.microsoft.com/office/drawing/2014/main" id="{9BBA74D6-432B-4377-9B71-94FEA51FE791}"/>
              </a:ext>
            </a:extLst>
          </p:cNvPr>
          <p:cNvSpPr/>
          <p:nvPr/>
        </p:nvSpPr>
        <p:spPr>
          <a:xfrm>
            <a:off x="4256880" y="3101867"/>
            <a:ext cx="4548040" cy="307777"/>
          </a:xfrm>
          <a:prstGeom prst="rect">
            <a:avLst/>
          </a:prstGeom>
        </p:spPr>
        <p:txBody>
          <a:bodyPr wrap="none">
            <a:spAutoFit/>
          </a:bodyPr>
          <a:lstStyle/>
          <a:p>
            <a:r>
              <a:rPr lang="en-US" b="1" dirty="0"/>
              <a:t>Young Minds: The Important Role of Brain Science </a:t>
            </a:r>
          </a:p>
        </p:txBody>
      </p:sp>
      <p:sp>
        <p:nvSpPr>
          <p:cNvPr id="19" name="Rectangle 18">
            <a:extLst>
              <a:ext uri="{FF2B5EF4-FFF2-40B4-BE49-F238E27FC236}">
                <a16:creationId xmlns:a16="http://schemas.microsoft.com/office/drawing/2014/main" id="{39667647-F768-423A-B30B-7D4A99DA8356}"/>
              </a:ext>
            </a:extLst>
          </p:cNvPr>
          <p:cNvSpPr/>
          <p:nvPr/>
        </p:nvSpPr>
        <p:spPr>
          <a:xfrm>
            <a:off x="5381154" y="3367351"/>
            <a:ext cx="3334567" cy="523220"/>
          </a:xfrm>
          <a:prstGeom prst="rect">
            <a:avLst/>
          </a:prstGeom>
        </p:spPr>
        <p:txBody>
          <a:bodyPr wrap="none">
            <a:spAutoFit/>
          </a:bodyPr>
          <a:lstStyle/>
          <a:p>
            <a:r>
              <a:rPr lang="en-US" b="1" dirty="0">
                <a:hlinkClick r:id="rId8"/>
              </a:rPr>
              <a:t>https://preview.tinyurl.com/yy7g2gbc</a:t>
            </a:r>
            <a:endParaRPr lang="en-US" b="1" dirty="0"/>
          </a:p>
          <a:p>
            <a:endParaRPr lang="en-US" dirty="0"/>
          </a:p>
        </p:txBody>
      </p:sp>
      <p:sp>
        <p:nvSpPr>
          <p:cNvPr id="20" name="Rectangle 19">
            <a:extLst>
              <a:ext uri="{FF2B5EF4-FFF2-40B4-BE49-F238E27FC236}">
                <a16:creationId xmlns:a16="http://schemas.microsoft.com/office/drawing/2014/main" id="{C3C01E6A-9CA8-4182-BEC5-8CF55A22B3F6}"/>
              </a:ext>
            </a:extLst>
          </p:cNvPr>
          <p:cNvSpPr/>
          <p:nvPr/>
        </p:nvSpPr>
        <p:spPr>
          <a:xfrm>
            <a:off x="4581429" y="4088420"/>
            <a:ext cx="4572000" cy="523220"/>
          </a:xfrm>
          <a:prstGeom prst="rect">
            <a:avLst/>
          </a:prstGeom>
        </p:spPr>
        <p:txBody>
          <a:bodyPr>
            <a:spAutoFit/>
          </a:bodyPr>
          <a:lstStyle/>
          <a:p>
            <a:r>
              <a:rPr lang="en-US" b="1" dirty="0"/>
              <a:t>The Beauty of Early Childhood Mathematics: Playful Math = Engaged Learning</a:t>
            </a:r>
          </a:p>
        </p:txBody>
      </p:sp>
      <p:sp>
        <p:nvSpPr>
          <p:cNvPr id="21" name="Rectangle 20">
            <a:extLst>
              <a:ext uri="{FF2B5EF4-FFF2-40B4-BE49-F238E27FC236}">
                <a16:creationId xmlns:a16="http://schemas.microsoft.com/office/drawing/2014/main" id="{1A0F774F-CCEA-49EA-8ACD-FA9356ACC01B}"/>
              </a:ext>
            </a:extLst>
          </p:cNvPr>
          <p:cNvSpPr/>
          <p:nvPr/>
        </p:nvSpPr>
        <p:spPr>
          <a:xfrm>
            <a:off x="4863616" y="4595517"/>
            <a:ext cx="3334567" cy="523220"/>
          </a:xfrm>
          <a:prstGeom prst="rect">
            <a:avLst/>
          </a:prstGeom>
        </p:spPr>
        <p:txBody>
          <a:bodyPr wrap="none">
            <a:spAutoFit/>
          </a:bodyPr>
          <a:lstStyle/>
          <a:p>
            <a:r>
              <a:rPr lang="en-US" b="1" dirty="0">
                <a:hlinkClick r:id="rId9"/>
              </a:rPr>
              <a:t>https://preview.tinyurl.com/y3dbxp94</a:t>
            </a:r>
            <a:endParaRPr lang="en-US" b="1" dirty="0"/>
          </a:p>
          <a:p>
            <a:endParaRPr lang="en-US" dirty="0"/>
          </a:p>
        </p:txBody>
      </p:sp>
    </p:spTree>
    <p:extLst>
      <p:ext uri="{BB962C8B-B14F-4D97-AF65-F5344CB8AC3E}">
        <p14:creationId xmlns:p14="http://schemas.microsoft.com/office/powerpoint/2010/main" val="2477975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89AE6E-6FBA-4772-9185-AF62828756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6" name="Rectangle 5">
            <a:extLst>
              <a:ext uri="{FF2B5EF4-FFF2-40B4-BE49-F238E27FC236}">
                <a16:creationId xmlns:a16="http://schemas.microsoft.com/office/drawing/2014/main" id="{0DF0DCB8-C0E9-4DF3-AEC5-1A8B6CC12FE0}"/>
              </a:ext>
            </a:extLst>
          </p:cNvPr>
          <p:cNvSpPr/>
          <p:nvPr/>
        </p:nvSpPr>
        <p:spPr>
          <a:xfrm>
            <a:off x="2092796" y="197176"/>
            <a:ext cx="4958409" cy="769441"/>
          </a:xfrm>
          <a:prstGeom prst="rect">
            <a:avLst/>
          </a:prstGeom>
        </p:spPr>
        <p:txBody>
          <a:bodyPr wrap="none">
            <a:spAutoFit/>
          </a:bodyPr>
          <a:lstStyle/>
          <a:p>
            <a:pPr algn="ctr"/>
            <a:r>
              <a:rPr lang="en-US" sz="4400" b="1" dirty="0">
                <a:solidFill>
                  <a:srgbClr val="002060"/>
                </a:solidFill>
                <a:latin typeface="Letters for Learners" pitchFamily="2" charset="0"/>
              </a:rPr>
              <a:t>Great Articles About Play!</a:t>
            </a:r>
            <a:endParaRPr lang="en-US" sz="4400" dirty="0">
              <a:solidFill>
                <a:srgbClr val="002060"/>
              </a:solidFill>
              <a:latin typeface="Letters for Learners" pitchFamily="2" charset="0"/>
            </a:endParaRPr>
          </a:p>
        </p:txBody>
      </p:sp>
      <p:sp>
        <p:nvSpPr>
          <p:cNvPr id="7" name="Rectangle 6">
            <a:extLst>
              <a:ext uri="{FF2B5EF4-FFF2-40B4-BE49-F238E27FC236}">
                <a16:creationId xmlns:a16="http://schemas.microsoft.com/office/drawing/2014/main" id="{5A31AF8F-7BF2-4504-BA09-DF7EB2272917}"/>
              </a:ext>
            </a:extLst>
          </p:cNvPr>
          <p:cNvSpPr/>
          <p:nvPr/>
        </p:nvSpPr>
        <p:spPr>
          <a:xfrm>
            <a:off x="410745" y="1081432"/>
            <a:ext cx="4443845" cy="307777"/>
          </a:xfrm>
          <a:prstGeom prst="rect">
            <a:avLst/>
          </a:prstGeom>
        </p:spPr>
        <p:txBody>
          <a:bodyPr wrap="none">
            <a:spAutoFit/>
          </a:bodyPr>
          <a:lstStyle/>
          <a:p>
            <a:r>
              <a:rPr lang="en-US" b="1" dirty="0"/>
              <a:t>Mathematical Structure and Error in Kindergarten </a:t>
            </a:r>
          </a:p>
        </p:txBody>
      </p:sp>
      <p:sp>
        <p:nvSpPr>
          <p:cNvPr id="9" name="Rectangle 2">
            <a:extLst>
              <a:ext uri="{FF2B5EF4-FFF2-40B4-BE49-F238E27FC236}">
                <a16:creationId xmlns:a16="http://schemas.microsoft.com/office/drawing/2014/main" id="{CF3F7055-5AA2-4610-AC7A-FCF4DB8FF02C}"/>
              </a:ext>
            </a:extLst>
          </p:cNvPr>
          <p:cNvSpPr>
            <a:spLocks noChangeArrowheads="1"/>
          </p:cNvSpPr>
          <p:nvPr/>
        </p:nvSpPr>
        <p:spPr bwMode="auto">
          <a:xfrm>
            <a:off x="913163" y="1275512"/>
            <a:ext cx="36744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chemeClr val="tx1"/>
                </a:solidFill>
                <a:effectLst/>
                <a:latin typeface="Arial" panose="020B0604020202020204" pitchFamily="34" charset="0"/>
                <a:hlinkClick r:id="rId2"/>
              </a:rPr>
              <a:t>https://</a:t>
            </a:r>
            <a:r>
              <a:rPr kumimoji="0" lang="en-US" altLang="en-US" i="0" u="none" strike="noStrike" cap="none" normalizeH="0" baseline="0" dirty="0">
                <a:ln>
                  <a:noFill/>
                </a:ln>
                <a:solidFill>
                  <a:schemeClr val="tx1"/>
                </a:solidFill>
                <a:effectLst/>
                <a:latin typeface="Arial" panose="020B0604020202020204" pitchFamily="34" charset="0"/>
                <a:hlinkClick r:id="rId2"/>
              </a:rPr>
              <a:t>preview</a:t>
            </a:r>
            <a:r>
              <a:rPr kumimoji="0" lang="en-US" altLang="en-US" sz="1800" i="0" u="none" strike="noStrike" cap="none" normalizeH="0" baseline="0" dirty="0">
                <a:ln>
                  <a:noFill/>
                </a:ln>
                <a:solidFill>
                  <a:schemeClr val="tx1"/>
                </a:solidFill>
                <a:effectLst/>
                <a:latin typeface="Arial" panose="020B0604020202020204" pitchFamily="34" charset="0"/>
                <a:hlinkClick r:id="rId2"/>
              </a:rPr>
              <a:t>.tinyurl.com/y5rsx5q6</a:t>
            </a:r>
            <a:endParaRPr kumimoji="0" lang="en-US" altLang="en-US"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i="0" u="none" strike="noStrike" cap="none" normalizeH="0" baseline="0" dirty="0">
                <a:ln>
                  <a:noFill/>
                </a:ln>
                <a:solidFill>
                  <a:schemeClr val="tx1"/>
                </a:solidFill>
                <a:effectLst/>
                <a:latin typeface="Arial" panose="020B0604020202020204" pitchFamily="34" charset="0"/>
              </a:rPr>
            </a:b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A4BB2E7-F892-4EA5-8DA7-4A6342716D4A}"/>
              </a:ext>
            </a:extLst>
          </p:cNvPr>
          <p:cNvSpPr/>
          <p:nvPr/>
        </p:nvSpPr>
        <p:spPr>
          <a:xfrm>
            <a:off x="4533425" y="1675622"/>
            <a:ext cx="4572000" cy="523220"/>
          </a:xfrm>
          <a:prstGeom prst="rect">
            <a:avLst/>
          </a:prstGeom>
        </p:spPr>
        <p:txBody>
          <a:bodyPr>
            <a:spAutoFit/>
          </a:bodyPr>
          <a:lstStyle/>
          <a:p>
            <a:r>
              <a:rPr lang="en-US" b="1" dirty="0"/>
              <a:t>Playful Math Instruction in the Context of Standards and Accountability</a:t>
            </a:r>
          </a:p>
        </p:txBody>
      </p:sp>
      <p:sp>
        <p:nvSpPr>
          <p:cNvPr id="11" name="Rectangle 10">
            <a:extLst>
              <a:ext uri="{FF2B5EF4-FFF2-40B4-BE49-F238E27FC236}">
                <a16:creationId xmlns:a16="http://schemas.microsoft.com/office/drawing/2014/main" id="{FB432736-B267-4295-B1CD-5C7E7214754F}"/>
              </a:ext>
            </a:extLst>
          </p:cNvPr>
          <p:cNvSpPr/>
          <p:nvPr/>
        </p:nvSpPr>
        <p:spPr>
          <a:xfrm>
            <a:off x="5592495" y="2198842"/>
            <a:ext cx="3365024" cy="523220"/>
          </a:xfrm>
          <a:prstGeom prst="rect">
            <a:avLst/>
          </a:prstGeom>
        </p:spPr>
        <p:txBody>
          <a:bodyPr wrap="none">
            <a:spAutoFit/>
          </a:bodyPr>
          <a:lstStyle/>
          <a:p>
            <a:r>
              <a:rPr lang="en-US" b="1" dirty="0">
                <a:hlinkClick r:id="rId3"/>
              </a:rPr>
              <a:t>https://preview.tinyurl.com/y2qqeswy</a:t>
            </a:r>
            <a:endParaRPr lang="en-US" b="1" dirty="0"/>
          </a:p>
          <a:p>
            <a:endParaRPr lang="en-US" dirty="0"/>
          </a:p>
        </p:txBody>
      </p:sp>
      <p:sp>
        <p:nvSpPr>
          <p:cNvPr id="12" name="Rectangle 11">
            <a:extLst>
              <a:ext uri="{FF2B5EF4-FFF2-40B4-BE49-F238E27FC236}">
                <a16:creationId xmlns:a16="http://schemas.microsoft.com/office/drawing/2014/main" id="{CD185DA7-71EF-4FD0-BA27-ECD7B67EDC35}"/>
              </a:ext>
            </a:extLst>
          </p:cNvPr>
          <p:cNvSpPr/>
          <p:nvPr/>
        </p:nvSpPr>
        <p:spPr>
          <a:xfrm>
            <a:off x="282590" y="2364890"/>
            <a:ext cx="4572000" cy="523220"/>
          </a:xfrm>
          <a:prstGeom prst="rect">
            <a:avLst/>
          </a:prstGeom>
        </p:spPr>
        <p:txBody>
          <a:bodyPr>
            <a:spAutoFit/>
          </a:bodyPr>
          <a:lstStyle/>
          <a:p>
            <a:r>
              <a:rPr lang="en-US" b="1" dirty="0"/>
              <a:t>Academics vs. Play: The False Dilemma That Some Principals Face</a:t>
            </a:r>
          </a:p>
        </p:txBody>
      </p:sp>
      <p:sp>
        <p:nvSpPr>
          <p:cNvPr id="13" name="Rectangle 12">
            <a:extLst>
              <a:ext uri="{FF2B5EF4-FFF2-40B4-BE49-F238E27FC236}">
                <a16:creationId xmlns:a16="http://schemas.microsoft.com/office/drawing/2014/main" id="{828DC212-45DA-4F3E-BFBD-6999F35196F3}"/>
              </a:ext>
            </a:extLst>
          </p:cNvPr>
          <p:cNvSpPr/>
          <p:nvPr/>
        </p:nvSpPr>
        <p:spPr>
          <a:xfrm>
            <a:off x="282590" y="2804671"/>
            <a:ext cx="3225563" cy="523220"/>
          </a:xfrm>
          <a:prstGeom prst="rect">
            <a:avLst/>
          </a:prstGeom>
        </p:spPr>
        <p:txBody>
          <a:bodyPr wrap="none">
            <a:spAutoFit/>
          </a:bodyPr>
          <a:lstStyle/>
          <a:p>
            <a:r>
              <a:rPr lang="en-US" b="1" dirty="0">
                <a:hlinkClick r:id="rId4"/>
              </a:rPr>
              <a:t>https://preview.tinyurl.com/y3475tf2</a:t>
            </a:r>
            <a:endParaRPr lang="en-US" b="1" dirty="0"/>
          </a:p>
          <a:p>
            <a:endParaRPr lang="en-US" dirty="0"/>
          </a:p>
        </p:txBody>
      </p:sp>
      <p:sp>
        <p:nvSpPr>
          <p:cNvPr id="14" name="Rectangle 13">
            <a:extLst>
              <a:ext uri="{FF2B5EF4-FFF2-40B4-BE49-F238E27FC236}">
                <a16:creationId xmlns:a16="http://schemas.microsoft.com/office/drawing/2014/main" id="{A512419C-40BE-4CA1-8082-730551B5FFDC}"/>
              </a:ext>
            </a:extLst>
          </p:cNvPr>
          <p:cNvSpPr/>
          <p:nvPr/>
        </p:nvSpPr>
        <p:spPr>
          <a:xfrm>
            <a:off x="6564345" y="2879218"/>
            <a:ext cx="2541080" cy="307777"/>
          </a:xfrm>
          <a:prstGeom prst="rect">
            <a:avLst/>
          </a:prstGeom>
        </p:spPr>
        <p:txBody>
          <a:bodyPr wrap="none">
            <a:spAutoFit/>
          </a:bodyPr>
          <a:lstStyle/>
          <a:p>
            <a:r>
              <a:rPr lang="en-US" b="1" dirty="0"/>
              <a:t>A Conversation About Play </a:t>
            </a:r>
          </a:p>
        </p:txBody>
      </p:sp>
      <p:sp>
        <p:nvSpPr>
          <p:cNvPr id="15" name="Rectangle 14">
            <a:extLst>
              <a:ext uri="{FF2B5EF4-FFF2-40B4-BE49-F238E27FC236}">
                <a16:creationId xmlns:a16="http://schemas.microsoft.com/office/drawing/2014/main" id="{609492D4-845B-426B-AE15-E79498B0D457}"/>
              </a:ext>
            </a:extLst>
          </p:cNvPr>
          <p:cNvSpPr/>
          <p:nvPr/>
        </p:nvSpPr>
        <p:spPr>
          <a:xfrm>
            <a:off x="5859126" y="3185814"/>
            <a:ext cx="3284874" cy="523220"/>
          </a:xfrm>
          <a:prstGeom prst="rect">
            <a:avLst/>
          </a:prstGeom>
        </p:spPr>
        <p:txBody>
          <a:bodyPr wrap="none">
            <a:spAutoFit/>
          </a:bodyPr>
          <a:lstStyle/>
          <a:p>
            <a:r>
              <a:rPr lang="en-US" b="1" dirty="0">
                <a:hlinkClick r:id="rId5"/>
              </a:rPr>
              <a:t>https://preview.tinyurl.com/y4bkhjyp</a:t>
            </a:r>
            <a:endParaRPr lang="en-US" b="1" dirty="0"/>
          </a:p>
          <a:p>
            <a:endParaRPr lang="en-US" dirty="0"/>
          </a:p>
        </p:txBody>
      </p:sp>
      <p:sp>
        <p:nvSpPr>
          <p:cNvPr id="16" name="Rectangle 15">
            <a:extLst>
              <a:ext uri="{FF2B5EF4-FFF2-40B4-BE49-F238E27FC236}">
                <a16:creationId xmlns:a16="http://schemas.microsoft.com/office/drawing/2014/main" id="{AAECAE22-D4A5-4B9F-AC00-71CE04918AC5}"/>
              </a:ext>
            </a:extLst>
          </p:cNvPr>
          <p:cNvSpPr/>
          <p:nvPr/>
        </p:nvSpPr>
        <p:spPr>
          <a:xfrm>
            <a:off x="333981" y="3434581"/>
            <a:ext cx="1758815" cy="307777"/>
          </a:xfrm>
          <a:prstGeom prst="rect">
            <a:avLst/>
          </a:prstGeom>
        </p:spPr>
        <p:txBody>
          <a:bodyPr wrap="none">
            <a:spAutoFit/>
          </a:bodyPr>
          <a:lstStyle/>
          <a:p>
            <a:pPr algn="ctr"/>
            <a:r>
              <a:rPr lang="en-US" b="1" dirty="0"/>
              <a:t>It's All About Play!</a:t>
            </a:r>
          </a:p>
        </p:txBody>
      </p:sp>
      <p:sp>
        <p:nvSpPr>
          <p:cNvPr id="17" name="Rectangle 16">
            <a:extLst>
              <a:ext uri="{FF2B5EF4-FFF2-40B4-BE49-F238E27FC236}">
                <a16:creationId xmlns:a16="http://schemas.microsoft.com/office/drawing/2014/main" id="{0CA8DB8D-8638-4B75-8968-2ED8BE7BA757}"/>
              </a:ext>
            </a:extLst>
          </p:cNvPr>
          <p:cNvSpPr/>
          <p:nvPr/>
        </p:nvSpPr>
        <p:spPr>
          <a:xfrm>
            <a:off x="240912" y="3742358"/>
            <a:ext cx="3267241" cy="523220"/>
          </a:xfrm>
          <a:prstGeom prst="rect">
            <a:avLst/>
          </a:prstGeom>
        </p:spPr>
        <p:txBody>
          <a:bodyPr wrap="none">
            <a:spAutoFit/>
          </a:bodyPr>
          <a:lstStyle/>
          <a:p>
            <a:r>
              <a:rPr lang="en-US" b="1" dirty="0">
                <a:hlinkClick r:id="rId6"/>
              </a:rPr>
              <a:t>https://preview.tinyurl.com/zm2787b</a:t>
            </a:r>
            <a:endParaRPr lang="en-US" b="1" dirty="0"/>
          </a:p>
          <a:p>
            <a:endParaRPr lang="en-US" dirty="0"/>
          </a:p>
        </p:txBody>
      </p:sp>
      <p:sp>
        <p:nvSpPr>
          <p:cNvPr id="18" name="Rectangle 17">
            <a:extLst>
              <a:ext uri="{FF2B5EF4-FFF2-40B4-BE49-F238E27FC236}">
                <a16:creationId xmlns:a16="http://schemas.microsoft.com/office/drawing/2014/main" id="{DFD63063-F127-42E4-8EF2-D13BEF2997AE}"/>
              </a:ext>
            </a:extLst>
          </p:cNvPr>
          <p:cNvSpPr/>
          <p:nvPr/>
        </p:nvSpPr>
        <p:spPr>
          <a:xfrm>
            <a:off x="5520789" y="3981169"/>
            <a:ext cx="3584636" cy="307777"/>
          </a:xfrm>
          <a:prstGeom prst="rect">
            <a:avLst/>
          </a:prstGeom>
        </p:spPr>
        <p:txBody>
          <a:bodyPr wrap="none">
            <a:spAutoFit/>
          </a:bodyPr>
          <a:lstStyle/>
          <a:p>
            <a:r>
              <a:rPr lang="en-US" b="1" dirty="0">
                <a:latin typeface="arial" panose="020B0604020202020204" pitchFamily="34" charset="0"/>
              </a:rPr>
              <a:t>Back-to-Basics: Play in Early Childhood</a:t>
            </a:r>
            <a:endParaRPr lang="en-US" dirty="0"/>
          </a:p>
        </p:txBody>
      </p:sp>
      <p:sp>
        <p:nvSpPr>
          <p:cNvPr id="19" name="Rectangle 18">
            <a:extLst>
              <a:ext uri="{FF2B5EF4-FFF2-40B4-BE49-F238E27FC236}">
                <a16:creationId xmlns:a16="http://schemas.microsoft.com/office/drawing/2014/main" id="{D52CA7AF-A390-40A1-B8AC-F309C71CCBA2}"/>
              </a:ext>
            </a:extLst>
          </p:cNvPr>
          <p:cNvSpPr/>
          <p:nvPr/>
        </p:nvSpPr>
        <p:spPr>
          <a:xfrm>
            <a:off x="5886377" y="4299471"/>
            <a:ext cx="3257623" cy="523220"/>
          </a:xfrm>
          <a:prstGeom prst="rect">
            <a:avLst/>
          </a:prstGeom>
        </p:spPr>
        <p:txBody>
          <a:bodyPr wrap="none">
            <a:spAutoFit/>
          </a:bodyPr>
          <a:lstStyle/>
          <a:p>
            <a:r>
              <a:rPr lang="en-US" b="1" dirty="0">
                <a:hlinkClick r:id="rId7"/>
              </a:rPr>
              <a:t>https://preview.tinyurl.com/7ezkm7k</a:t>
            </a:r>
            <a:endParaRPr lang="en-US" b="1" dirty="0"/>
          </a:p>
          <a:p>
            <a:endParaRPr lang="en-US" dirty="0"/>
          </a:p>
        </p:txBody>
      </p:sp>
    </p:spTree>
    <p:extLst>
      <p:ext uri="{BB962C8B-B14F-4D97-AF65-F5344CB8AC3E}">
        <p14:creationId xmlns:p14="http://schemas.microsoft.com/office/powerpoint/2010/main" val="156340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9F04C-D652-4E43-914E-4672E5B7061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4" name="Picture 3">
            <a:extLst>
              <a:ext uri="{FF2B5EF4-FFF2-40B4-BE49-F238E27FC236}">
                <a16:creationId xmlns:a16="http://schemas.microsoft.com/office/drawing/2014/main" id="{20DCE853-A835-4D8C-9C91-5AE3C1183D88}"/>
              </a:ext>
            </a:extLst>
          </p:cNvPr>
          <p:cNvPicPr>
            <a:picLocks noChangeAspect="1"/>
          </p:cNvPicPr>
          <p:nvPr/>
        </p:nvPicPr>
        <p:blipFill>
          <a:blip r:embed="rId2"/>
          <a:stretch>
            <a:fillRect/>
          </a:stretch>
        </p:blipFill>
        <p:spPr>
          <a:xfrm>
            <a:off x="2755701" y="0"/>
            <a:ext cx="3632597" cy="5143500"/>
          </a:xfrm>
          <a:prstGeom prst="rect">
            <a:avLst/>
          </a:prstGeom>
        </p:spPr>
      </p:pic>
    </p:spTree>
    <p:extLst>
      <p:ext uri="{BB962C8B-B14F-4D97-AF65-F5344CB8AC3E}">
        <p14:creationId xmlns:p14="http://schemas.microsoft.com/office/powerpoint/2010/main" val="358092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1C53B6FF-D8A3-49D6-8347-32E5E4FADB92}"/>
              </a:ext>
            </a:extLst>
          </p:cNvPr>
          <p:cNvPicPr>
            <a:picLocks noChangeAspect="1"/>
          </p:cNvPicPr>
          <p:nvPr/>
        </p:nvPicPr>
        <p:blipFill>
          <a:blip r:embed="rId2"/>
          <a:stretch>
            <a:fillRect/>
          </a:stretch>
        </p:blipFill>
        <p:spPr>
          <a:xfrm>
            <a:off x="1984109" y="0"/>
            <a:ext cx="5175781" cy="5143500"/>
          </a:xfrm>
          <a:prstGeom prst="rect">
            <a:avLst/>
          </a:prstGeom>
        </p:spPr>
      </p:pic>
    </p:spTree>
    <p:extLst>
      <p:ext uri="{BB962C8B-B14F-4D97-AF65-F5344CB8AC3E}">
        <p14:creationId xmlns:p14="http://schemas.microsoft.com/office/powerpoint/2010/main" val="380955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ign with white text&#10;&#10;Description automatically generated">
            <a:extLst>
              <a:ext uri="{FF2B5EF4-FFF2-40B4-BE49-F238E27FC236}">
                <a16:creationId xmlns:a16="http://schemas.microsoft.com/office/drawing/2014/main" id="{F22A900D-A5F0-4067-8EF0-F7B23A54262F}"/>
              </a:ext>
            </a:extLst>
          </p:cNvPr>
          <p:cNvPicPr>
            <a:picLocks noChangeAspect="1"/>
          </p:cNvPicPr>
          <p:nvPr/>
        </p:nvPicPr>
        <p:blipFill>
          <a:blip r:embed="rId2"/>
          <a:stretch>
            <a:fillRect/>
          </a:stretch>
        </p:blipFill>
        <p:spPr>
          <a:xfrm>
            <a:off x="2003679" y="0"/>
            <a:ext cx="5136642" cy="5143500"/>
          </a:xfrm>
          <a:prstGeom prst="rect">
            <a:avLst/>
          </a:prstGeom>
        </p:spPr>
      </p:pic>
    </p:spTree>
    <p:extLst>
      <p:ext uri="{BB962C8B-B14F-4D97-AF65-F5344CB8AC3E}">
        <p14:creationId xmlns:p14="http://schemas.microsoft.com/office/powerpoint/2010/main" val="57082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F3039E7F-DCA0-4657-8D0B-3B7E55373195}"/>
              </a:ext>
            </a:extLst>
          </p:cNvPr>
          <p:cNvPicPr>
            <a:picLocks noChangeAspect="1"/>
          </p:cNvPicPr>
          <p:nvPr/>
        </p:nvPicPr>
        <p:blipFill>
          <a:blip r:embed="rId2"/>
          <a:stretch>
            <a:fillRect/>
          </a:stretch>
        </p:blipFill>
        <p:spPr>
          <a:xfrm>
            <a:off x="1976140" y="0"/>
            <a:ext cx="5191720" cy="5143500"/>
          </a:xfrm>
          <a:prstGeom prst="rect">
            <a:avLst/>
          </a:prstGeom>
        </p:spPr>
      </p:pic>
    </p:spTree>
    <p:extLst>
      <p:ext uri="{BB962C8B-B14F-4D97-AF65-F5344CB8AC3E}">
        <p14:creationId xmlns:p14="http://schemas.microsoft.com/office/powerpoint/2010/main" val="192050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posing for a photo&#10;&#10;Description automatically generated">
            <a:extLst>
              <a:ext uri="{FF2B5EF4-FFF2-40B4-BE49-F238E27FC236}">
                <a16:creationId xmlns:a16="http://schemas.microsoft.com/office/drawing/2014/main" id="{D4B694B2-96B5-4D6B-B911-524F039F2C68}"/>
              </a:ext>
            </a:extLst>
          </p:cNvPr>
          <p:cNvPicPr>
            <a:picLocks noChangeAspect="1"/>
          </p:cNvPicPr>
          <p:nvPr/>
        </p:nvPicPr>
        <p:blipFill>
          <a:blip r:embed="rId2"/>
          <a:stretch>
            <a:fillRect/>
          </a:stretch>
        </p:blipFill>
        <p:spPr>
          <a:xfrm>
            <a:off x="2027428" y="0"/>
            <a:ext cx="5089144" cy="5143500"/>
          </a:xfrm>
          <a:prstGeom prst="rect">
            <a:avLst/>
          </a:prstGeom>
        </p:spPr>
      </p:pic>
    </p:spTree>
    <p:extLst>
      <p:ext uri="{BB962C8B-B14F-4D97-AF65-F5344CB8AC3E}">
        <p14:creationId xmlns:p14="http://schemas.microsoft.com/office/powerpoint/2010/main" val="83998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1CB213-279F-47D5-AE61-154CC6ED9A92}"/>
              </a:ext>
            </a:extLst>
          </p:cNvPr>
          <p:cNvPicPr>
            <a:picLocks noChangeAspect="1"/>
          </p:cNvPicPr>
          <p:nvPr/>
        </p:nvPicPr>
        <p:blipFill>
          <a:blip r:embed="rId2"/>
          <a:stretch>
            <a:fillRect/>
          </a:stretch>
        </p:blipFill>
        <p:spPr>
          <a:xfrm>
            <a:off x="1524903" y="0"/>
            <a:ext cx="6094194" cy="5143500"/>
          </a:xfrm>
          <a:prstGeom prst="rect">
            <a:avLst/>
          </a:prstGeom>
        </p:spPr>
      </p:pic>
    </p:spTree>
    <p:extLst>
      <p:ext uri="{BB962C8B-B14F-4D97-AF65-F5344CB8AC3E}">
        <p14:creationId xmlns:p14="http://schemas.microsoft.com/office/powerpoint/2010/main" val="1359048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871267-9D10-473E-B0C5-4535207F89FE}"/>
              </a:ext>
            </a:extLst>
          </p:cNvPr>
          <p:cNvPicPr>
            <a:picLocks noChangeAspect="1"/>
          </p:cNvPicPr>
          <p:nvPr/>
        </p:nvPicPr>
        <p:blipFill>
          <a:blip r:embed="rId2"/>
          <a:stretch>
            <a:fillRect/>
          </a:stretch>
        </p:blipFill>
        <p:spPr>
          <a:xfrm>
            <a:off x="2024031" y="0"/>
            <a:ext cx="5095938" cy="5143500"/>
          </a:xfrm>
          <a:prstGeom prst="rect">
            <a:avLst/>
          </a:prstGeom>
        </p:spPr>
      </p:pic>
    </p:spTree>
    <p:extLst>
      <p:ext uri="{BB962C8B-B14F-4D97-AF65-F5344CB8AC3E}">
        <p14:creationId xmlns:p14="http://schemas.microsoft.com/office/powerpoint/2010/main" val="358655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5"/>
          <p:cNvSpPr txBox="1">
            <a:spLocks noGrp="1"/>
          </p:cNvSpPr>
          <p:nvPr>
            <p:ph type="ctrTitle" idx="4294967295"/>
          </p:nvPr>
        </p:nvSpPr>
        <p:spPr>
          <a:xfrm>
            <a:off x="685800" y="-233018"/>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b="1" dirty="0">
                <a:solidFill>
                  <a:srgbClr val="434343"/>
                </a:solidFill>
              </a:rPr>
              <a:t>Ready to PLAY?</a:t>
            </a:r>
            <a:endParaRPr sz="4800" b="1" dirty="0">
              <a:solidFill>
                <a:srgbClr val="434343"/>
              </a:solidFill>
            </a:endParaRPr>
          </a:p>
        </p:txBody>
      </p:sp>
      <p:sp>
        <p:nvSpPr>
          <p:cNvPr id="211" name="Google Shape;211;p15"/>
          <p:cNvSpPr txBox="1">
            <a:spLocks noGrp="1"/>
          </p:cNvSpPr>
          <p:nvPr>
            <p:ph type="subTitle" idx="4294967295"/>
          </p:nvPr>
        </p:nvSpPr>
        <p:spPr>
          <a:xfrm>
            <a:off x="5847847" y="1382895"/>
            <a:ext cx="2965219" cy="127417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3600" b="1" dirty="0">
                <a:solidFill>
                  <a:srgbClr val="00ACC3"/>
                </a:solidFill>
              </a:rPr>
              <a:t>Jennifer Herman</a:t>
            </a:r>
            <a:endParaRPr sz="3600" b="1" dirty="0">
              <a:solidFill>
                <a:srgbClr val="00ACC3"/>
              </a:solidFill>
            </a:endParaRPr>
          </a:p>
        </p:txBody>
      </p:sp>
      <p:sp>
        <p:nvSpPr>
          <p:cNvPr id="212" name="Google Shape;212;p15"/>
          <p:cNvSpPr txBox="1">
            <a:spLocks noGrp="1"/>
          </p:cNvSpPr>
          <p:nvPr>
            <p:ph type="body" idx="4294967295"/>
          </p:nvPr>
        </p:nvSpPr>
        <p:spPr>
          <a:xfrm>
            <a:off x="5847847" y="2623152"/>
            <a:ext cx="2965218" cy="1093203"/>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600" dirty="0">
                <a:solidFill>
                  <a:srgbClr val="666666"/>
                </a:solidFill>
              </a:rPr>
              <a:t>You can find me </a:t>
            </a:r>
            <a:r>
              <a:rPr lang="en-US" sz="1600" dirty="0">
                <a:solidFill>
                  <a:srgbClr val="666666"/>
                </a:solidFill>
              </a:rPr>
              <a:t>on</a:t>
            </a:r>
          </a:p>
          <a:p>
            <a:pPr marL="0" lvl="0" indent="0" algn="ctr" rtl="0">
              <a:spcBef>
                <a:spcPts val="600"/>
              </a:spcBef>
              <a:spcAft>
                <a:spcPts val="0"/>
              </a:spcAft>
              <a:buNone/>
            </a:pPr>
            <a:r>
              <a:rPr lang="en-US" sz="1600" dirty="0">
                <a:solidFill>
                  <a:srgbClr val="666666"/>
                </a:solidFill>
                <a:hlinkClick r:id="rId3"/>
              </a:rPr>
              <a:t>jenniferherman@iusd.org</a:t>
            </a:r>
            <a:endParaRPr lang="en-US" sz="1600" dirty="0">
              <a:solidFill>
                <a:srgbClr val="666666"/>
              </a:solidFill>
            </a:endParaRPr>
          </a:p>
          <a:p>
            <a:pPr marL="0" lvl="0" indent="0" algn="ctr" rtl="0">
              <a:spcBef>
                <a:spcPts val="600"/>
              </a:spcBef>
              <a:spcAft>
                <a:spcPts val="0"/>
              </a:spcAft>
              <a:buNone/>
            </a:pPr>
            <a:r>
              <a:rPr lang="en-US" sz="1800" dirty="0">
                <a:solidFill>
                  <a:srgbClr val="666666"/>
                </a:solidFill>
              </a:rPr>
              <a:t>Instagram @</a:t>
            </a:r>
            <a:r>
              <a:rPr lang="en-US" sz="1800" dirty="0" err="1">
                <a:solidFill>
                  <a:srgbClr val="666666"/>
                </a:solidFill>
              </a:rPr>
              <a:t>playintk</a:t>
            </a:r>
            <a:endParaRPr lang="en-US" sz="1800" dirty="0">
              <a:solidFill>
                <a:srgbClr val="666666"/>
              </a:solidFill>
            </a:endParaRPr>
          </a:p>
          <a:p>
            <a:pPr marL="0" lvl="0" indent="0" algn="ctr" rtl="0">
              <a:spcBef>
                <a:spcPts val="600"/>
              </a:spcBef>
              <a:spcAft>
                <a:spcPts val="0"/>
              </a:spcAft>
              <a:buNone/>
            </a:pPr>
            <a:endParaRPr sz="1800" dirty="0">
              <a:solidFill>
                <a:srgbClr val="666666"/>
              </a:solidFill>
            </a:endParaRPr>
          </a:p>
        </p:txBody>
      </p:sp>
      <p:sp>
        <p:nvSpPr>
          <p:cNvPr id="214" name="Google Shape;214;p1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
        <p:nvSpPr>
          <p:cNvPr id="3" name="TextBox 2">
            <a:extLst>
              <a:ext uri="{FF2B5EF4-FFF2-40B4-BE49-F238E27FC236}">
                <a16:creationId xmlns:a16="http://schemas.microsoft.com/office/drawing/2014/main" id="{6572DDFF-7954-4776-AAB3-680628909D26}"/>
              </a:ext>
            </a:extLst>
          </p:cNvPr>
          <p:cNvSpPr txBox="1"/>
          <p:nvPr/>
        </p:nvSpPr>
        <p:spPr>
          <a:xfrm>
            <a:off x="685800" y="859675"/>
            <a:ext cx="2673626" cy="523220"/>
          </a:xfrm>
          <a:prstGeom prst="rect">
            <a:avLst/>
          </a:prstGeom>
          <a:noFill/>
        </p:spPr>
        <p:txBody>
          <a:bodyPr wrap="square" rtlCol="0">
            <a:spAutoFit/>
          </a:bodyPr>
          <a:lstStyle/>
          <a:p>
            <a:r>
              <a:rPr lang="en-US" sz="2800" b="1" dirty="0">
                <a:latin typeface="Nixie One" panose="02000503080000020004" pitchFamily="50" charset="0"/>
              </a:rPr>
              <a:t>Your guides…</a:t>
            </a:r>
          </a:p>
        </p:txBody>
      </p:sp>
      <p:pic>
        <p:nvPicPr>
          <p:cNvPr id="7" name="Picture 6" descr="A person smiling and posing for the camera&#10;&#10;Description automatically generated">
            <a:extLst>
              <a:ext uri="{FF2B5EF4-FFF2-40B4-BE49-F238E27FC236}">
                <a16:creationId xmlns:a16="http://schemas.microsoft.com/office/drawing/2014/main" id="{E562FC7E-0CBA-423D-BA02-EC14D4630191}"/>
              </a:ext>
            </a:extLst>
          </p:cNvPr>
          <p:cNvPicPr>
            <a:picLocks noChangeAspect="1"/>
          </p:cNvPicPr>
          <p:nvPr/>
        </p:nvPicPr>
        <p:blipFill>
          <a:blip r:embed="rId4"/>
          <a:stretch>
            <a:fillRect/>
          </a:stretch>
        </p:blipFill>
        <p:spPr>
          <a:xfrm>
            <a:off x="3429000" y="1619197"/>
            <a:ext cx="2286000" cy="2286000"/>
          </a:xfrm>
          <a:prstGeom prst="rect">
            <a:avLst/>
          </a:prstGeom>
          <a:ln w="38100">
            <a:solidFill>
              <a:schemeClr val="tx1"/>
            </a:solidFill>
          </a:ln>
        </p:spPr>
      </p:pic>
      <p:sp>
        <p:nvSpPr>
          <p:cNvPr id="14" name="Google Shape;211;p15">
            <a:extLst>
              <a:ext uri="{FF2B5EF4-FFF2-40B4-BE49-F238E27FC236}">
                <a16:creationId xmlns:a16="http://schemas.microsoft.com/office/drawing/2014/main" id="{97634632-3BD7-455E-BAD0-FA8B83A8C8AF}"/>
              </a:ext>
            </a:extLst>
          </p:cNvPr>
          <p:cNvSpPr txBox="1">
            <a:spLocks/>
          </p:cNvSpPr>
          <p:nvPr/>
        </p:nvSpPr>
        <p:spPr>
          <a:xfrm>
            <a:off x="262831" y="1382895"/>
            <a:ext cx="2965219" cy="1274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lgn="ctr">
              <a:buFont typeface="Varela Round"/>
              <a:buNone/>
            </a:pPr>
            <a:r>
              <a:rPr lang="en-US" sz="3600" b="1" dirty="0">
                <a:solidFill>
                  <a:srgbClr val="00ACC3"/>
                </a:solidFill>
              </a:rPr>
              <a:t>Jessica Young</a:t>
            </a:r>
          </a:p>
        </p:txBody>
      </p:sp>
      <p:pic>
        <p:nvPicPr>
          <p:cNvPr id="9" name="Picture 8" descr="A screenshot of a cell phone&#10;&#10;Description automatically generated">
            <a:extLst>
              <a:ext uri="{FF2B5EF4-FFF2-40B4-BE49-F238E27FC236}">
                <a16:creationId xmlns:a16="http://schemas.microsoft.com/office/drawing/2014/main" id="{F5166C81-2C4D-4224-91A8-D9F31610A064}"/>
              </a:ext>
            </a:extLst>
          </p:cNvPr>
          <p:cNvPicPr>
            <a:picLocks noChangeAspect="1"/>
          </p:cNvPicPr>
          <p:nvPr/>
        </p:nvPicPr>
        <p:blipFill>
          <a:blip r:embed="rId5"/>
          <a:stretch>
            <a:fillRect/>
          </a:stretch>
        </p:blipFill>
        <p:spPr>
          <a:xfrm>
            <a:off x="6268740" y="3686125"/>
            <a:ext cx="827318" cy="914400"/>
          </a:xfrm>
          <a:prstGeom prst="rect">
            <a:avLst/>
          </a:prstGeom>
        </p:spPr>
      </p:pic>
      <p:sp>
        <p:nvSpPr>
          <p:cNvPr id="18" name="Google Shape;212;p15">
            <a:extLst>
              <a:ext uri="{FF2B5EF4-FFF2-40B4-BE49-F238E27FC236}">
                <a16:creationId xmlns:a16="http://schemas.microsoft.com/office/drawing/2014/main" id="{22013F64-88FB-4779-882D-A7AB7C63EA40}"/>
              </a:ext>
            </a:extLst>
          </p:cNvPr>
          <p:cNvSpPr txBox="1">
            <a:spLocks/>
          </p:cNvSpPr>
          <p:nvPr/>
        </p:nvSpPr>
        <p:spPr>
          <a:xfrm>
            <a:off x="394208" y="2623152"/>
            <a:ext cx="2965218" cy="10932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lgn="ctr">
              <a:buFont typeface="Varela Round"/>
              <a:buNone/>
            </a:pPr>
            <a:r>
              <a:rPr lang="en-US" sz="1600" dirty="0">
                <a:solidFill>
                  <a:srgbClr val="666666"/>
                </a:solidFill>
                <a:hlinkClick r:id="rId6"/>
              </a:rPr>
              <a:t>jessicayoung@iusd.org</a:t>
            </a:r>
            <a:endParaRPr lang="en-US" sz="1600" dirty="0">
              <a:solidFill>
                <a:srgbClr val="666666"/>
              </a:solidFill>
            </a:endParaRPr>
          </a:p>
          <a:p>
            <a:pPr marL="0" indent="0" algn="ctr">
              <a:buFont typeface="Varela Round"/>
              <a:buNone/>
            </a:pPr>
            <a:endParaRPr lang="en-US" sz="1600" dirty="0">
              <a:solidFill>
                <a:srgbClr val="666666"/>
              </a:solidFill>
            </a:endParaRPr>
          </a:p>
          <a:p>
            <a:pPr marL="0" indent="0" algn="ctr">
              <a:buFont typeface="Varela Round"/>
              <a:buNone/>
            </a:pPr>
            <a:endParaRPr lang="en-US" sz="1800" dirty="0">
              <a:solidFill>
                <a:srgbClr val="666666"/>
              </a:solidFill>
            </a:endParaRPr>
          </a:p>
        </p:txBody>
      </p:sp>
      <p:sp>
        <p:nvSpPr>
          <p:cNvPr id="12" name="Google Shape;197;p13">
            <a:extLst>
              <a:ext uri="{FF2B5EF4-FFF2-40B4-BE49-F238E27FC236}">
                <a16:creationId xmlns:a16="http://schemas.microsoft.com/office/drawing/2014/main" id="{C21CFA46-CC57-4A01-9103-BC69785230F6}"/>
              </a:ext>
            </a:extLst>
          </p:cNvPr>
          <p:cNvSpPr txBox="1"/>
          <p:nvPr/>
        </p:nvSpPr>
        <p:spPr>
          <a:xfrm>
            <a:off x="6650182" y="4688241"/>
            <a:ext cx="2493818" cy="493800"/>
          </a:xfrm>
          <a:prstGeom prst="rect">
            <a:avLst/>
          </a:prstGeom>
          <a:noFill/>
          <a:ln>
            <a:noFill/>
          </a:ln>
        </p:spPr>
        <p:txBody>
          <a:bodyPr spcFirstLastPara="1" wrap="square" lIns="91425" tIns="91425" rIns="91425" bIns="91425" anchor="t" anchorCtr="0">
            <a:noAutofit/>
          </a:bodyPr>
          <a:lstStyle/>
          <a:p>
            <a:pPr lvl="0" algn="ctr"/>
            <a:r>
              <a:rPr lang="en-US" b="1" dirty="0">
                <a:hlinkClick r:id="rId7"/>
              </a:rPr>
              <a:t>https://tinyurl.com/yyujlpxy</a:t>
            </a:r>
            <a:endParaRPr lang="en-US" b="1" dirty="0"/>
          </a:p>
          <a:p>
            <a:pPr lvl="0" algn="ctr"/>
            <a:endParaRPr b="1" dirty="0">
              <a:solidFill>
                <a:srgbClr val="666666"/>
              </a:solidFill>
              <a:latin typeface="Varela Round"/>
              <a:ea typeface="Varela Round"/>
              <a:cs typeface="Varela Round"/>
              <a:sym typeface="Varela Rou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8268B86-5FAB-4002-B842-2306A936003C}"/>
              </a:ext>
            </a:extLst>
          </p:cNvPr>
          <p:cNvPicPr>
            <a:picLocks noChangeAspect="1"/>
          </p:cNvPicPr>
          <p:nvPr/>
        </p:nvPicPr>
        <p:blipFill>
          <a:blip r:embed="rId2"/>
          <a:stretch>
            <a:fillRect/>
          </a:stretch>
        </p:blipFill>
        <p:spPr>
          <a:xfrm>
            <a:off x="1993364" y="0"/>
            <a:ext cx="5157271" cy="5143500"/>
          </a:xfrm>
          <a:prstGeom prst="rect">
            <a:avLst/>
          </a:prstGeom>
        </p:spPr>
      </p:pic>
    </p:spTree>
    <p:extLst>
      <p:ext uri="{BB962C8B-B14F-4D97-AF65-F5344CB8AC3E}">
        <p14:creationId xmlns:p14="http://schemas.microsoft.com/office/powerpoint/2010/main" val="3424696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10;&#10;Description automatically generated">
            <a:extLst>
              <a:ext uri="{FF2B5EF4-FFF2-40B4-BE49-F238E27FC236}">
                <a16:creationId xmlns:a16="http://schemas.microsoft.com/office/drawing/2014/main" id="{0638951D-38B7-4CA6-BD12-1C46F3FF2D53}"/>
              </a:ext>
            </a:extLst>
          </p:cNvPr>
          <p:cNvPicPr>
            <a:picLocks noChangeAspect="1"/>
          </p:cNvPicPr>
          <p:nvPr/>
        </p:nvPicPr>
        <p:blipFill>
          <a:blip r:embed="rId2"/>
          <a:stretch>
            <a:fillRect/>
          </a:stretch>
        </p:blipFill>
        <p:spPr>
          <a:xfrm>
            <a:off x="2079646" y="0"/>
            <a:ext cx="4984708" cy="5143500"/>
          </a:xfrm>
          <a:prstGeom prst="rect">
            <a:avLst/>
          </a:prstGeom>
        </p:spPr>
      </p:pic>
    </p:spTree>
    <p:extLst>
      <p:ext uri="{BB962C8B-B14F-4D97-AF65-F5344CB8AC3E}">
        <p14:creationId xmlns:p14="http://schemas.microsoft.com/office/powerpoint/2010/main" val="3263597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B0564A9-DE33-4182-A241-5A091C7C9CE1}"/>
              </a:ext>
            </a:extLst>
          </p:cNvPr>
          <p:cNvPicPr>
            <a:picLocks noChangeAspect="1"/>
          </p:cNvPicPr>
          <p:nvPr/>
        </p:nvPicPr>
        <p:blipFill>
          <a:blip r:embed="rId2"/>
          <a:stretch>
            <a:fillRect/>
          </a:stretch>
        </p:blipFill>
        <p:spPr>
          <a:xfrm>
            <a:off x="1675850" y="0"/>
            <a:ext cx="5792300" cy="5143500"/>
          </a:xfrm>
          <a:prstGeom prst="rect">
            <a:avLst/>
          </a:prstGeom>
        </p:spPr>
      </p:pic>
    </p:spTree>
    <p:extLst>
      <p:ext uri="{BB962C8B-B14F-4D97-AF65-F5344CB8AC3E}">
        <p14:creationId xmlns:p14="http://schemas.microsoft.com/office/powerpoint/2010/main" val="3225639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17F633BA-76C7-415E-9C30-3C7919EF647C}"/>
              </a:ext>
            </a:extLst>
          </p:cNvPr>
          <p:cNvPicPr>
            <a:picLocks noChangeAspect="1"/>
          </p:cNvPicPr>
          <p:nvPr/>
        </p:nvPicPr>
        <p:blipFill>
          <a:blip r:embed="rId2"/>
          <a:stretch>
            <a:fillRect/>
          </a:stretch>
        </p:blipFill>
        <p:spPr>
          <a:xfrm>
            <a:off x="1984109" y="0"/>
            <a:ext cx="5175781" cy="5143500"/>
          </a:xfrm>
          <a:prstGeom prst="rect">
            <a:avLst/>
          </a:prstGeom>
        </p:spPr>
      </p:pic>
    </p:spTree>
    <p:extLst>
      <p:ext uri="{BB962C8B-B14F-4D97-AF65-F5344CB8AC3E}">
        <p14:creationId xmlns:p14="http://schemas.microsoft.com/office/powerpoint/2010/main" val="956781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E671B5B-6DAA-47AB-8F31-3B4CD4145CE1}"/>
              </a:ext>
            </a:extLst>
          </p:cNvPr>
          <p:cNvPicPr>
            <a:picLocks noChangeAspect="1"/>
          </p:cNvPicPr>
          <p:nvPr/>
        </p:nvPicPr>
        <p:blipFill>
          <a:blip r:embed="rId2"/>
          <a:stretch>
            <a:fillRect/>
          </a:stretch>
        </p:blipFill>
        <p:spPr>
          <a:xfrm>
            <a:off x="1976140" y="0"/>
            <a:ext cx="5191720" cy="5143500"/>
          </a:xfrm>
          <a:prstGeom prst="rect">
            <a:avLst/>
          </a:prstGeom>
        </p:spPr>
      </p:pic>
    </p:spTree>
    <p:extLst>
      <p:ext uri="{BB962C8B-B14F-4D97-AF65-F5344CB8AC3E}">
        <p14:creationId xmlns:p14="http://schemas.microsoft.com/office/powerpoint/2010/main" val="2760840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C45B5BD-65EA-435C-88EB-68432D87A1BA}"/>
              </a:ext>
            </a:extLst>
          </p:cNvPr>
          <p:cNvPicPr>
            <a:picLocks noChangeAspect="1"/>
          </p:cNvPicPr>
          <p:nvPr/>
        </p:nvPicPr>
        <p:blipFill>
          <a:blip r:embed="rId2"/>
          <a:stretch>
            <a:fillRect/>
          </a:stretch>
        </p:blipFill>
        <p:spPr>
          <a:xfrm>
            <a:off x="1850502" y="0"/>
            <a:ext cx="5442995" cy="5143500"/>
          </a:xfrm>
          <a:prstGeom prst="rect">
            <a:avLst/>
          </a:prstGeom>
        </p:spPr>
      </p:pic>
    </p:spTree>
    <p:extLst>
      <p:ext uri="{BB962C8B-B14F-4D97-AF65-F5344CB8AC3E}">
        <p14:creationId xmlns:p14="http://schemas.microsoft.com/office/powerpoint/2010/main" val="169813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C5E4B037-1429-410B-8CF2-2DFD0AD2E47C}"/>
              </a:ext>
            </a:extLst>
          </p:cNvPr>
          <p:cNvPicPr>
            <a:picLocks noChangeAspect="1"/>
          </p:cNvPicPr>
          <p:nvPr/>
        </p:nvPicPr>
        <p:blipFill>
          <a:blip r:embed="rId2"/>
          <a:stretch>
            <a:fillRect/>
          </a:stretch>
        </p:blipFill>
        <p:spPr>
          <a:xfrm>
            <a:off x="2436478" y="0"/>
            <a:ext cx="4271044" cy="5143500"/>
          </a:xfrm>
          <a:prstGeom prst="rect">
            <a:avLst/>
          </a:prstGeom>
        </p:spPr>
      </p:pic>
    </p:spTree>
    <p:extLst>
      <p:ext uri="{BB962C8B-B14F-4D97-AF65-F5344CB8AC3E}">
        <p14:creationId xmlns:p14="http://schemas.microsoft.com/office/powerpoint/2010/main" val="2941618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6976CA0-BA21-49C0-A2E8-5433DD4C5EA5}"/>
              </a:ext>
            </a:extLst>
          </p:cNvPr>
          <p:cNvPicPr>
            <a:picLocks noChangeAspect="1"/>
          </p:cNvPicPr>
          <p:nvPr/>
        </p:nvPicPr>
        <p:blipFill>
          <a:blip r:embed="rId2"/>
          <a:stretch>
            <a:fillRect/>
          </a:stretch>
        </p:blipFill>
        <p:spPr>
          <a:xfrm>
            <a:off x="1855158" y="0"/>
            <a:ext cx="5433683" cy="5143500"/>
          </a:xfrm>
          <a:prstGeom prst="rect">
            <a:avLst/>
          </a:prstGeom>
        </p:spPr>
      </p:pic>
    </p:spTree>
    <p:extLst>
      <p:ext uri="{BB962C8B-B14F-4D97-AF65-F5344CB8AC3E}">
        <p14:creationId xmlns:p14="http://schemas.microsoft.com/office/powerpoint/2010/main" val="2592808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3CF456D-6C7E-4712-A4CA-4320790896CF}"/>
              </a:ext>
            </a:extLst>
          </p:cNvPr>
          <p:cNvPicPr>
            <a:picLocks noChangeAspect="1"/>
          </p:cNvPicPr>
          <p:nvPr/>
        </p:nvPicPr>
        <p:blipFill>
          <a:blip r:embed="rId2"/>
          <a:stretch>
            <a:fillRect/>
          </a:stretch>
        </p:blipFill>
        <p:spPr>
          <a:xfrm>
            <a:off x="999626" y="442158"/>
            <a:ext cx="7144747" cy="4058216"/>
          </a:xfrm>
          <a:prstGeom prst="rect">
            <a:avLst/>
          </a:prstGeom>
        </p:spPr>
      </p:pic>
    </p:spTree>
    <p:extLst>
      <p:ext uri="{BB962C8B-B14F-4D97-AF65-F5344CB8AC3E}">
        <p14:creationId xmlns:p14="http://schemas.microsoft.com/office/powerpoint/2010/main" val="728315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A745C9C-5488-457E-B509-47997E21182E}"/>
              </a:ext>
            </a:extLst>
          </p:cNvPr>
          <p:cNvPicPr>
            <a:picLocks noChangeAspect="1"/>
          </p:cNvPicPr>
          <p:nvPr/>
        </p:nvPicPr>
        <p:blipFill>
          <a:blip r:embed="rId2"/>
          <a:stretch>
            <a:fillRect/>
          </a:stretch>
        </p:blipFill>
        <p:spPr>
          <a:xfrm>
            <a:off x="1524903" y="0"/>
            <a:ext cx="6094194" cy="5143500"/>
          </a:xfrm>
          <a:prstGeom prst="rect">
            <a:avLst/>
          </a:prstGeom>
        </p:spPr>
      </p:pic>
    </p:spTree>
    <p:extLst>
      <p:ext uri="{BB962C8B-B14F-4D97-AF65-F5344CB8AC3E}">
        <p14:creationId xmlns:p14="http://schemas.microsoft.com/office/powerpoint/2010/main" val="153869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01CB213-279F-47D5-AE61-154CC6ED9A92}"/>
              </a:ext>
            </a:extLst>
          </p:cNvPr>
          <p:cNvPicPr>
            <a:picLocks noChangeAspect="1"/>
          </p:cNvPicPr>
          <p:nvPr/>
        </p:nvPicPr>
        <p:blipFill>
          <a:blip r:embed="rId2"/>
          <a:stretch>
            <a:fillRect/>
          </a:stretch>
        </p:blipFill>
        <p:spPr>
          <a:xfrm>
            <a:off x="1524903" y="0"/>
            <a:ext cx="6094194" cy="5143500"/>
          </a:xfrm>
          <a:prstGeom prst="rect">
            <a:avLst/>
          </a:prstGeom>
        </p:spPr>
      </p:pic>
    </p:spTree>
    <p:extLst>
      <p:ext uri="{BB962C8B-B14F-4D97-AF65-F5344CB8AC3E}">
        <p14:creationId xmlns:p14="http://schemas.microsoft.com/office/powerpoint/2010/main" val="1828325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0614913E-5245-4FA8-8C89-85DE1265CA6C}"/>
              </a:ext>
            </a:extLst>
          </p:cNvPr>
          <p:cNvPicPr>
            <a:picLocks noChangeAspect="1"/>
          </p:cNvPicPr>
          <p:nvPr/>
        </p:nvPicPr>
        <p:blipFill>
          <a:blip r:embed="rId2"/>
          <a:stretch>
            <a:fillRect/>
          </a:stretch>
        </p:blipFill>
        <p:spPr>
          <a:xfrm>
            <a:off x="2079994" y="0"/>
            <a:ext cx="4984012" cy="5143500"/>
          </a:xfrm>
          <a:prstGeom prst="rect">
            <a:avLst/>
          </a:prstGeom>
        </p:spPr>
      </p:pic>
    </p:spTree>
    <p:extLst>
      <p:ext uri="{BB962C8B-B14F-4D97-AF65-F5344CB8AC3E}">
        <p14:creationId xmlns:p14="http://schemas.microsoft.com/office/powerpoint/2010/main" val="762814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EA3EAA4-594A-489D-81A2-CC0EE03DA549}"/>
              </a:ext>
            </a:extLst>
          </p:cNvPr>
          <p:cNvPicPr>
            <a:picLocks noChangeAspect="1"/>
          </p:cNvPicPr>
          <p:nvPr/>
        </p:nvPicPr>
        <p:blipFill>
          <a:blip r:embed="rId2"/>
          <a:stretch>
            <a:fillRect/>
          </a:stretch>
        </p:blipFill>
        <p:spPr>
          <a:xfrm>
            <a:off x="1958433" y="0"/>
            <a:ext cx="5227134" cy="5143500"/>
          </a:xfrm>
          <a:prstGeom prst="rect">
            <a:avLst/>
          </a:prstGeom>
        </p:spPr>
      </p:pic>
    </p:spTree>
    <p:extLst>
      <p:ext uri="{BB962C8B-B14F-4D97-AF65-F5344CB8AC3E}">
        <p14:creationId xmlns:p14="http://schemas.microsoft.com/office/powerpoint/2010/main" val="328729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text&#10;&#10;Description automatically generated">
            <a:extLst>
              <a:ext uri="{FF2B5EF4-FFF2-40B4-BE49-F238E27FC236}">
                <a16:creationId xmlns:a16="http://schemas.microsoft.com/office/drawing/2014/main" id="{E2E7E2A6-1095-4152-AABC-DEC59E7FCAAA}"/>
              </a:ext>
            </a:extLst>
          </p:cNvPr>
          <p:cNvPicPr>
            <a:picLocks noChangeAspect="1"/>
          </p:cNvPicPr>
          <p:nvPr/>
        </p:nvPicPr>
        <p:blipFill>
          <a:blip r:embed="rId2"/>
          <a:stretch>
            <a:fillRect/>
          </a:stretch>
        </p:blipFill>
        <p:spPr>
          <a:xfrm>
            <a:off x="1653453" y="0"/>
            <a:ext cx="5837094" cy="5143500"/>
          </a:xfrm>
          <a:prstGeom prst="rect">
            <a:avLst/>
          </a:prstGeom>
        </p:spPr>
      </p:pic>
    </p:spTree>
    <p:extLst>
      <p:ext uri="{BB962C8B-B14F-4D97-AF65-F5344CB8AC3E}">
        <p14:creationId xmlns:p14="http://schemas.microsoft.com/office/powerpoint/2010/main" val="2099516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B804708-6015-4D38-BD70-16969036DF09}"/>
              </a:ext>
            </a:extLst>
          </p:cNvPr>
          <p:cNvPicPr>
            <a:picLocks noChangeAspect="1"/>
          </p:cNvPicPr>
          <p:nvPr/>
        </p:nvPicPr>
        <p:blipFill>
          <a:blip r:embed="rId2"/>
          <a:stretch>
            <a:fillRect/>
          </a:stretch>
        </p:blipFill>
        <p:spPr>
          <a:xfrm>
            <a:off x="1692716" y="0"/>
            <a:ext cx="5758568" cy="5143500"/>
          </a:xfrm>
          <a:prstGeom prst="rect">
            <a:avLst/>
          </a:prstGeom>
        </p:spPr>
      </p:pic>
    </p:spTree>
    <p:extLst>
      <p:ext uri="{BB962C8B-B14F-4D97-AF65-F5344CB8AC3E}">
        <p14:creationId xmlns:p14="http://schemas.microsoft.com/office/powerpoint/2010/main" val="4061720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72E91963-5BD1-4ED0-9C0D-F0FCDED8A92F}"/>
              </a:ext>
            </a:extLst>
          </p:cNvPr>
          <p:cNvPicPr>
            <a:picLocks noChangeAspect="1"/>
          </p:cNvPicPr>
          <p:nvPr/>
        </p:nvPicPr>
        <p:blipFill>
          <a:blip r:embed="rId2"/>
          <a:stretch>
            <a:fillRect/>
          </a:stretch>
        </p:blipFill>
        <p:spPr>
          <a:xfrm>
            <a:off x="1965069" y="0"/>
            <a:ext cx="5213862" cy="5143500"/>
          </a:xfrm>
          <a:prstGeom prst="rect">
            <a:avLst/>
          </a:prstGeom>
        </p:spPr>
      </p:pic>
    </p:spTree>
    <p:extLst>
      <p:ext uri="{BB962C8B-B14F-4D97-AF65-F5344CB8AC3E}">
        <p14:creationId xmlns:p14="http://schemas.microsoft.com/office/powerpoint/2010/main" val="1600038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5C87D5F-2D1F-4709-B18E-BB1E09639B41}"/>
              </a:ext>
            </a:extLst>
          </p:cNvPr>
          <p:cNvPicPr>
            <a:picLocks noChangeAspect="1"/>
          </p:cNvPicPr>
          <p:nvPr/>
        </p:nvPicPr>
        <p:blipFill>
          <a:blip r:embed="rId2"/>
          <a:stretch>
            <a:fillRect/>
          </a:stretch>
        </p:blipFill>
        <p:spPr>
          <a:xfrm>
            <a:off x="1776784" y="0"/>
            <a:ext cx="5590431" cy="5143500"/>
          </a:xfrm>
          <a:prstGeom prst="rect">
            <a:avLst/>
          </a:prstGeom>
        </p:spPr>
      </p:pic>
    </p:spTree>
    <p:extLst>
      <p:ext uri="{BB962C8B-B14F-4D97-AF65-F5344CB8AC3E}">
        <p14:creationId xmlns:p14="http://schemas.microsoft.com/office/powerpoint/2010/main" val="4267134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ign with white text&#10;&#10;Description automatically generated">
            <a:extLst>
              <a:ext uri="{FF2B5EF4-FFF2-40B4-BE49-F238E27FC236}">
                <a16:creationId xmlns:a16="http://schemas.microsoft.com/office/drawing/2014/main" id="{E7CA4AB4-3715-4EAB-95A9-7D9AF25AEF9E}"/>
              </a:ext>
            </a:extLst>
          </p:cNvPr>
          <p:cNvPicPr>
            <a:picLocks noChangeAspect="1"/>
          </p:cNvPicPr>
          <p:nvPr/>
        </p:nvPicPr>
        <p:blipFill>
          <a:blip r:embed="rId2"/>
          <a:stretch>
            <a:fillRect/>
          </a:stretch>
        </p:blipFill>
        <p:spPr>
          <a:xfrm>
            <a:off x="2003679" y="0"/>
            <a:ext cx="5136642" cy="5143500"/>
          </a:xfrm>
          <a:prstGeom prst="rect">
            <a:avLst/>
          </a:prstGeom>
        </p:spPr>
      </p:pic>
    </p:spTree>
    <p:extLst>
      <p:ext uri="{BB962C8B-B14F-4D97-AF65-F5344CB8AC3E}">
        <p14:creationId xmlns:p14="http://schemas.microsoft.com/office/powerpoint/2010/main" val="2178615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D9F04C-D652-4E43-914E-4672E5B7061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47</a:t>
            </a:fld>
            <a:endParaRPr lang="en"/>
          </a:p>
        </p:txBody>
      </p:sp>
      <p:pic>
        <p:nvPicPr>
          <p:cNvPr id="4" name="Picture 3" descr="A close up of text on a white background&#10;&#10;Description automatically generated">
            <a:extLst>
              <a:ext uri="{FF2B5EF4-FFF2-40B4-BE49-F238E27FC236}">
                <a16:creationId xmlns:a16="http://schemas.microsoft.com/office/drawing/2014/main" id="{34E88D13-14CF-4785-BABA-EE4DB50C4091}"/>
              </a:ext>
            </a:extLst>
          </p:cNvPr>
          <p:cNvPicPr>
            <a:picLocks noChangeAspect="1"/>
          </p:cNvPicPr>
          <p:nvPr/>
        </p:nvPicPr>
        <p:blipFill>
          <a:blip r:embed="rId2"/>
          <a:stretch>
            <a:fillRect/>
          </a:stretch>
        </p:blipFill>
        <p:spPr>
          <a:xfrm>
            <a:off x="2000250" y="0"/>
            <a:ext cx="5143500" cy="5143500"/>
          </a:xfrm>
          <a:prstGeom prst="rect">
            <a:avLst/>
          </a:prstGeom>
        </p:spPr>
      </p:pic>
    </p:spTree>
    <p:extLst>
      <p:ext uri="{BB962C8B-B14F-4D97-AF65-F5344CB8AC3E}">
        <p14:creationId xmlns:p14="http://schemas.microsoft.com/office/powerpoint/2010/main" val="630513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E345330E-6275-4692-B1BB-4A9061050C34}"/>
              </a:ext>
            </a:extLst>
          </p:cNvPr>
          <p:cNvPicPr>
            <a:picLocks noChangeAspect="1"/>
          </p:cNvPicPr>
          <p:nvPr/>
        </p:nvPicPr>
        <p:blipFill>
          <a:blip r:embed="rId2"/>
          <a:stretch>
            <a:fillRect/>
          </a:stretch>
        </p:blipFill>
        <p:spPr>
          <a:xfrm>
            <a:off x="2632472" y="0"/>
            <a:ext cx="3879056" cy="5143500"/>
          </a:xfrm>
          <a:prstGeom prst="rect">
            <a:avLst/>
          </a:prstGeom>
        </p:spPr>
      </p:pic>
    </p:spTree>
    <p:extLst>
      <p:ext uri="{BB962C8B-B14F-4D97-AF65-F5344CB8AC3E}">
        <p14:creationId xmlns:p14="http://schemas.microsoft.com/office/powerpoint/2010/main" val="1858206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BEF908FB-43D9-401D-A2A7-AA5D0C318415}"/>
              </a:ext>
            </a:extLst>
          </p:cNvPr>
          <p:cNvPicPr>
            <a:picLocks noChangeAspect="1"/>
          </p:cNvPicPr>
          <p:nvPr/>
        </p:nvPicPr>
        <p:blipFill>
          <a:blip r:embed="rId2"/>
          <a:stretch>
            <a:fillRect/>
          </a:stretch>
        </p:blipFill>
        <p:spPr>
          <a:xfrm>
            <a:off x="2795885" y="0"/>
            <a:ext cx="3552230" cy="5143500"/>
          </a:xfrm>
          <a:prstGeom prst="rect">
            <a:avLst/>
          </a:prstGeom>
        </p:spPr>
      </p:pic>
    </p:spTree>
    <p:extLst>
      <p:ext uri="{BB962C8B-B14F-4D97-AF65-F5344CB8AC3E}">
        <p14:creationId xmlns:p14="http://schemas.microsoft.com/office/powerpoint/2010/main" val="155433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body" idx="1"/>
          </p:nvPr>
        </p:nvSpPr>
        <p:spPr>
          <a:xfrm rot="20938094">
            <a:off x="-522949" y="30804"/>
            <a:ext cx="5382300" cy="100197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5400" b="1" dirty="0">
                <a:solidFill>
                  <a:schemeClr val="tx1"/>
                </a:solidFill>
              </a:rPr>
              <a:t>Play</a:t>
            </a:r>
          </a:p>
          <a:p>
            <a:pPr marL="0" lvl="0" indent="0" algn="ctr" rtl="0">
              <a:spcBef>
                <a:spcPts val="600"/>
              </a:spcBef>
              <a:spcAft>
                <a:spcPts val="0"/>
              </a:spcAft>
              <a:buNone/>
            </a:pPr>
            <a:endParaRPr lang="en" dirty="0">
              <a:solidFill>
                <a:srgbClr val="666666"/>
              </a:solidFill>
            </a:endParaRPr>
          </a:p>
        </p:txBody>
      </p:sp>
      <p:sp>
        <p:nvSpPr>
          <p:cNvPr id="221" name="Google Shape;221;p16"/>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3" name="TextBox 2">
            <a:extLst>
              <a:ext uri="{FF2B5EF4-FFF2-40B4-BE49-F238E27FC236}">
                <a16:creationId xmlns:a16="http://schemas.microsoft.com/office/drawing/2014/main" id="{08054DC2-AB1C-4BF7-97FF-BD0F6996C916}"/>
              </a:ext>
            </a:extLst>
          </p:cNvPr>
          <p:cNvSpPr txBox="1"/>
          <p:nvPr/>
        </p:nvSpPr>
        <p:spPr>
          <a:xfrm>
            <a:off x="3755703" y="2385505"/>
            <a:ext cx="2280976" cy="646331"/>
          </a:xfrm>
          <a:prstGeom prst="rect">
            <a:avLst/>
          </a:prstGeom>
          <a:noFill/>
        </p:spPr>
        <p:txBody>
          <a:bodyPr wrap="square" rtlCol="0">
            <a:spAutoFit/>
          </a:bodyPr>
          <a:lstStyle/>
          <a:p>
            <a:r>
              <a:rPr lang="en-US" sz="3600" b="1" dirty="0">
                <a:solidFill>
                  <a:srgbClr val="00B050"/>
                </a:solidFill>
                <a:latin typeface="Letters for Learners" pitchFamily="2" charset="0"/>
              </a:rPr>
              <a:t>To have fun!</a:t>
            </a:r>
          </a:p>
        </p:txBody>
      </p:sp>
      <p:sp>
        <p:nvSpPr>
          <p:cNvPr id="5" name="TextBox 4">
            <a:extLst>
              <a:ext uri="{FF2B5EF4-FFF2-40B4-BE49-F238E27FC236}">
                <a16:creationId xmlns:a16="http://schemas.microsoft.com/office/drawing/2014/main" id="{D32ACA20-FBAF-441E-8DCA-C27F96FF6BEA}"/>
              </a:ext>
            </a:extLst>
          </p:cNvPr>
          <p:cNvSpPr txBox="1"/>
          <p:nvPr/>
        </p:nvSpPr>
        <p:spPr>
          <a:xfrm>
            <a:off x="4806900" y="1565513"/>
            <a:ext cx="2954215" cy="523220"/>
          </a:xfrm>
          <a:prstGeom prst="rect">
            <a:avLst/>
          </a:prstGeom>
          <a:noFill/>
        </p:spPr>
        <p:txBody>
          <a:bodyPr wrap="square" rtlCol="0">
            <a:spAutoFit/>
          </a:bodyPr>
          <a:lstStyle/>
          <a:p>
            <a:r>
              <a:rPr lang="en-US" sz="2800" b="1" dirty="0">
                <a:solidFill>
                  <a:srgbClr val="EF6222"/>
                </a:solidFill>
                <a:latin typeface="Letters for Learners" pitchFamily="2" charset="0"/>
              </a:rPr>
              <a:t>Sharing with friends</a:t>
            </a:r>
            <a:r>
              <a:rPr lang="en-US" dirty="0"/>
              <a:t>!</a:t>
            </a:r>
          </a:p>
        </p:txBody>
      </p:sp>
      <p:sp>
        <p:nvSpPr>
          <p:cNvPr id="6" name="TextBox 5">
            <a:extLst>
              <a:ext uri="{FF2B5EF4-FFF2-40B4-BE49-F238E27FC236}">
                <a16:creationId xmlns:a16="http://schemas.microsoft.com/office/drawing/2014/main" id="{25487426-EA31-4395-8AFF-97C6C5FE6C1B}"/>
              </a:ext>
            </a:extLst>
          </p:cNvPr>
          <p:cNvSpPr txBox="1"/>
          <p:nvPr/>
        </p:nvSpPr>
        <p:spPr>
          <a:xfrm rot="21419416">
            <a:off x="1600285" y="3422577"/>
            <a:ext cx="4028862" cy="523220"/>
          </a:xfrm>
          <a:prstGeom prst="rect">
            <a:avLst/>
          </a:prstGeom>
          <a:noFill/>
        </p:spPr>
        <p:txBody>
          <a:bodyPr wrap="square" rtlCol="0">
            <a:spAutoFit/>
          </a:bodyPr>
          <a:lstStyle/>
          <a:p>
            <a:r>
              <a:rPr lang="en-US" sz="2800" b="1" dirty="0">
                <a:solidFill>
                  <a:srgbClr val="3333CC"/>
                </a:solidFill>
                <a:latin typeface="Letters for Learners" pitchFamily="2" charset="0"/>
              </a:rPr>
              <a:t>You can play with other friends!</a:t>
            </a:r>
          </a:p>
        </p:txBody>
      </p:sp>
      <p:sp>
        <p:nvSpPr>
          <p:cNvPr id="7" name="TextBox 6">
            <a:extLst>
              <a:ext uri="{FF2B5EF4-FFF2-40B4-BE49-F238E27FC236}">
                <a16:creationId xmlns:a16="http://schemas.microsoft.com/office/drawing/2014/main" id="{03B9AE27-4287-4ECB-8087-9691224C0542}"/>
              </a:ext>
            </a:extLst>
          </p:cNvPr>
          <p:cNvSpPr txBox="1"/>
          <p:nvPr/>
        </p:nvSpPr>
        <p:spPr>
          <a:xfrm>
            <a:off x="5826200" y="2720266"/>
            <a:ext cx="2369566" cy="830997"/>
          </a:xfrm>
          <a:prstGeom prst="rect">
            <a:avLst/>
          </a:prstGeom>
          <a:noFill/>
        </p:spPr>
        <p:txBody>
          <a:bodyPr wrap="square" rtlCol="0">
            <a:spAutoFit/>
          </a:bodyPr>
          <a:lstStyle/>
          <a:p>
            <a:r>
              <a:rPr lang="en-US" sz="4800" b="1" dirty="0">
                <a:solidFill>
                  <a:srgbClr val="22B7CB"/>
                </a:solidFill>
                <a:latin typeface="Letters for Learners" pitchFamily="2" charset="0"/>
              </a:rPr>
              <a:t>Be happy!</a:t>
            </a:r>
          </a:p>
        </p:txBody>
      </p:sp>
      <p:sp>
        <p:nvSpPr>
          <p:cNvPr id="11" name="TextBox 10">
            <a:extLst>
              <a:ext uri="{FF2B5EF4-FFF2-40B4-BE49-F238E27FC236}">
                <a16:creationId xmlns:a16="http://schemas.microsoft.com/office/drawing/2014/main" id="{D143F9F0-3250-4AB2-B1DA-FC8674EBD2C8}"/>
              </a:ext>
            </a:extLst>
          </p:cNvPr>
          <p:cNvSpPr txBox="1"/>
          <p:nvPr/>
        </p:nvSpPr>
        <p:spPr>
          <a:xfrm rot="805171">
            <a:off x="5385660" y="281626"/>
            <a:ext cx="3451484" cy="1200329"/>
          </a:xfrm>
          <a:prstGeom prst="rect">
            <a:avLst/>
          </a:prstGeom>
          <a:noFill/>
        </p:spPr>
        <p:txBody>
          <a:bodyPr wrap="square" rtlCol="0">
            <a:spAutoFit/>
          </a:bodyPr>
          <a:lstStyle/>
          <a:p>
            <a:r>
              <a:rPr lang="en-US" sz="2400" b="1" dirty="0">
                <a:solidFill>
                  <a:srgbClr val="ED1318"/>
                </a:solidFill>
                <a:latin typeface="Letters for Learners" pitchFamily="2" charset="0"/>
              </a:rPr>
              <a:t>It’s the time when people share and when they get to play with each other</a:t>
            </a:r>
            <a:r>
              <a:rPr lang="en-US" sz="2000" b="1" dirty="0">
                <a:solidFill>
                  <a:srgbClr val="ED1318"/>
                </a:solidFill>
                <a:latin typeface="Letters for Learners" pitchFamily="2" charset="0"/>
              </a:rPr>
              <a:t>.</a:t>
            </a:r>
          </a:p>
        </p:txBody>
      </p:sp>
      <p:sp>
        <p:nvSpPr>
          <p:cNvPr id="12" name="TextBox 11">
            <a:extLst>
              <a:ext uri="{FF2B5EF4-FFF2-40B4-BE49-F238E27FC236}">
                <a16:creationId xmlns:a16="http://schemas.microsoft.com/office/drawing/2014/main" id="{8522D1A0-6957-47C0-A461-047FF490DD00}"/>
              </a:ext>
            </a:extLst>
          </p:cNvPr>
          <p:cNvSpPr txBox="1"/>
          <p:nvPr/>
        </p:nvSpPr>
        <p:spPr>
          <a:xfrm rot="20726259">
            <a:off x="-13991" y="1233069"/>
            <a:ext cx="5298561" cy="646331"/>
          </a:xfrm>
          <a:prstGeom prst="rect">
            <a:avLst/>
          </a:prstGeom>
          <a:noFill/>
        </p:spPr>
        <p:txBody>
          <a:bodyPr wrap="square" rtlCol="0">
            <a:spAutoFit/>
          </a:bodyPr>
          <a:lstStyle/>
          <a:p>
            <a:r>
              <a:rPr lang="en-US" sz="2800" b="1" dirty="0">
                <a:solidFill>
                  <a:srgbClr val="7030A0"/>
                </a:solidFill>
                <a:latin typeface="Letters for Learners" pitchFamily="2" charset="0"/>
                <a:cs typeface="JasmineUPC" panose="020B0502040204020203" pitchFamily="18" charset="-34"/>
              </a:rPr>
              <a:t>That I can share my toys… </a:t>
            </a:r>
            <a:r>
              <a:rPr lang="en-US" sz="3600" b="1" i="1" u="sng" dirty="0">
                <a:solidFill>
                  <a:srgbClr val="7030A0"/>
                </a:solidFill>
                <a:latin typeface="Letters for Learners" pitchFamily="2" charset="0"/>
                <a:cs typeface="JasmineUPC" panose="020B0502040204020203" pitchFamily="18" charset="-34"/>
              </a:rPr>
              <a:t>sometimes.</a:t>
            </a:r>
            <a:endParaRPr lang="en-US" sz="2800" b="1" i="1" u="sng" dirty="0">
              <a:solidFill>
                <a:srgbClr val="7030A0"/>
              </a:solidFill>
              <a:latin typeface="Letters for Learners" pitchFamily="2" charset="0"/>
              <a:cs typeface="JasmineUPC" panose="020B0502040204020203" pitchFamily="18" charset="-34"/>
            </a:endParaRPr>
          </a:p>
        </p:txBody>
      </p:sp>
      <p:sp>
        <p:nvSpPr>
          <p:cNvPr id="13" name="TextBox 12">
            <a:extLst>
              <a:ext uri="{FF2B5EF4-FFF2-40B4-BE49-F238E27FC236}">
                <a16:creationId xmlns:a16="http://schemas.microsoft.com/office/drawing/2014/main" id="{4765DE68-1588-422D-A192-6BC38F3A599B}"/>
              </a:ext>
            </a:extLst>
          </p:cNvPr>
          <p:cNvSpPr txBox="1"/>
          <p:nvPr/>
        </p:nvSpPr>
        <p:spPr>
          <a:xfrm>
            <a:off x="1231056" y="4353762"/>
            <a:ext cx="6681888" cy="461665"/>
          </a:xfrm>
          <a:prstGeom prst="rect">
            <a:avLst/>
          </a:prstGeom>
          <a:noFill/>
        </p:spPr>
        <p:txBody>
          <a:bodyPr wrap="square" rtlCol="0">
            <a:spAutoFit/>
          </a:bodyPr>
          <a:lstStyle/>
          <a:p>
            <a:r>
              <a:rPr lang="en-US" sz="2400" b="1" dirty="0">
                <a:solidFill>
                  <a:srgbClr val="EB2264"/>
                </a:solidFill>
                <a:latin typeface="Letters for Learners" pitchFamily="2" charset="0"/>
              </a:rPr>
              <a:t>Playing with your friends with toys and playing with new friends. </a:t>
            </a:r>
          </a:p>
        </p:txBody>
      </p:sp>
      <p:sp>
        <p:nvSpPr>
          <p:cNvPr id="14" name="TextBox 13">
            <a:extLst>
              <a:ext uri="{FF2B5EF4-FFF2-40B4-BE49-F238E27FC236}">
                <a16:creationId xmlns:a16="http://schemas.microsoft.com/office/drawing/2014/main" id="{893A18C4-D386-40E9-B579-18DEABA88BF5}"/>
              </a:ext>
            </a:extLst>
          </p:cNvPr>
          <p:cNvSpPr txBox="1"/>
          <p:nvPr/>
        </p:nvSpPr>
        <p:spPr>
          <a:xfrm>
            <a:off x="648326" y="2544825"/>
            <a:ext cx="2471608" cy="954107"/>
          </a:xfrm>
          <a:prstGeom prst="rect">
            <a:avLst/>
          </a:prstGeom>
          <a:noFill/>
        </p:spPr>
        <p:txBody>
          <a:bodyPr wrap="square" rtlCol="0">
            <a:spAutoFit/>
          </a:bodyPr>
          <a:lstStyle/>
          <a:p>
            <a:pPr algn="ctr"/>
            <a:r>
              <a:rPr lang="en-US" sz="2800" b="1" dirty="0">
                <a:solidFill>
                  <a:srgbClr val="0070C0"/>
                </a:solidFill>
                <a:latin typeface="Letters for Learners" pitchFamily="2" charset="0"/>
              </a:rPr>
              <a:t>You get to have fun together</a:t>
            </a:r>
            <a:r>
              <a:rPr lang="en-US" sz="2800" dirty="0">
                <a:latin typeface="Letters for Learners" pitchFamily="2"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50</a:t>
            </a:fld>
            <a:endParaRPr/>
          </a:p>
        </p:txBody>
      </p:sp>
      <p:sp>
        <p:nvSpPr>
          <p:cNvPr id="297" name="Google Shape;297;p25"/>
          <p:cNvSpPr txBox="1">
            <a:spLocks noGrp="1"/>
          </p:cNvSpPr>
          <p:nvPr>
            <p:ph type="body" idx="1"/>
          </p:nvPr>
        </p:nvSpPr>
        <p:spPr>
          <a:xfrm>
            <a:off x="1074975" y="1729800"/>
            <a:ext cx="6844500" cy="1410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4800" b="1" dirty="0">
                <a:solidFill>
                  <a:srgbClr val="666666"/>
                </a:solidFill>
                <a:latin typeface="Nixie One"/>
                <a:ea typeface="Nixie One"/>
                <a:cs typeface="Nixie One"/>
                <a:sym typeface="Nixie One"/>
              </a:rPr>
              <a:t>Session Resources</a:t>
            </a:r>
            <a:endParaRPr sz="4800" b="1" dirty="0">
              <a:solidFill>
                <a:srgbClr val="666666"/>
              </a:solidFill>
              <a:latin typeface="Nixie One"/>
              <a:ea typeface="Nixie One"/>
              <a:cs typeface="Nixie One"/>
              <a:sym typeface="Nixie One"/>
            </a:endParaRPr>
          </a:p>
          <a:p>
            <a:pPr marL="0" lvl="0" indent="0" algn="l" rtl="0">
              <a:spcBef>
                <a:spcPts val="600"/>
              </a:spcBef>
              <a:spcAft>
                <a:spcPts val="0"/>
              </a:spcAft>
              <a:buNone/>
            </a:pPr>
            <a:endParaRPr dirty="0">
              <a:solidFill>
                <a:srgbClr val="666666"/>
              </a:solidFill>
            </a:endParaRPr>
          </a:p>
        </p:txBody>
      </p:sp>
      <p:sp>
        <p:nvSpPr>
          <p:cNvPr id="298" name="Google Shape;298;p25"/>
          <p:cNvSpPr txBox="1"/>
          <p:nvPr/>
        </p:nvSpPr>
        <p:spPr>
          <a:xfrm>
            <a:off x="2041075" y="3208575"/>
            <a:ext cx="5715000" cy="1251900"/>
          </a:xfrm>
          <a:prstGeom prst="rect">
            <a:avLst/>
          </a:prstGeom>
          <a:noFill/>
          <a:ln>
            <a:noFill/>
          </a:ln>
        </p:spPr>
        <p:txBody>
          <a:bodyPr spcFirstLastPara="1" wrap="square" lIns="91425" tIns="91425" rIns="91425" bIns="91425" anchor="t" anchorCtr="0">
            <a:noAutofit/>
          </a:bodyPr>
          <a:lstStyle/>
          <a:p>
            <a:pPr marL="457200" lvl="0" indent="-342900" algn="l" rtl="0">
              <a:spcBef>
                <a:spcPts val="600"/>
              </a:spcBef>
              <a:spcAft>
                <a:spcPts val="0"/>
              </a:spcAft>
              <a:buClr>
                <a:schemeClr val="dk2"/>
              </a:buClr>
              <a:buSzPts val="1800"/>
              <a:buFont typeface="Varela Round"/>
              <a:buChar char="◎"/>
            </a:pPr>
            <a:r>
              <a:rPr lang="en" sz="1800" dirty="0">
                <a:solidFill>
                  <a:schemeClr val="dk2"/>
                </a:solidFill>
                <a:latin typeface="Varela Round"/>
                <a:ea typeface="Varela Round"/>
                <a:cs typeface="Varela Round"/>
                <a:sym typeface="Varela Round"/>
              </a:rPr>
              <a:t>Go to Sched</a:t>
            </a:r>
            <a:endParaRPr sz="1800" dirty="0">
              <a:solidFill>
                <a:schemeClr val="dk2"/>
              </a:solidFill>
              <a:latin typeface="Varela Round"/>
              <a:ea typeface="Varela Round"/>
              <a:cs typeface="Varela Round"/>
              <a:sym typeface="Varela Round"/>
            </a:endParaRPr>
          </a:p>
          <a:p>
            <a:pPr marL="457200" lvl="0" indent="-342900">
              <a:buClr>
                <a:schemeClr val="dk2"/>
              </a:buClr>
              <a:buSzPts val="1800"/>
              <a:buFont typeface="Varela Round"/>
              <a:buChar char="◎"/>
            </a:pPr>
            <a:r>
              <a:rPr lang="en" sz="1800" dirty="0">
                <a:solidFill>
                  <a:schemeClr val="dk2"/>
                </a:solidFill>
                <a:latin typeface="Varela Round"/>
                <a:ea typeface="Varela Round"/>
                <a:cs typeface="Varela Round"/>
                <a:sym typeface="Varela Round"/>
              </a:rPr>
              <a:t>Find this session </a:t>
            </a:r>
            <a:r>
              <a:rPr lang="en-US" sz="1800" dirty="0">
                <a:hlinkClick r:id="rId3"/>
              </a:rPr>
              <a:t>WL9</a:t>
            </a:r>
            <a:endParaRPr sz="1800" dirty="0">
              <a:solidFill>
                <a:schemeClr val="dk2"/>
              </a:solidFill>
              <a:latin typeface="Varela Round"/>
              <a:ea typeface="Varela Round"/>
              <a:cs typeface="Varela Round"/>
              <a:sym typeface="Varela Round"/>
            </a:endParaRPr>
          </a:p>
          <a:p>
            <a:pPr marL="457200" lvl="0" indent="-342900" algn="l" rtl="0">
              <a:spcBef>
                <a:spcPts val="0"/>
              </a:spcBef>
              <a:spcAft>
                <a:spcPts val="0"/>
              </a:spcAft>
              <a:buClr>
                <a:schemeClr val="dk2"/>
              </a:buClr>
              <a:buSzPts val="1800"/>
              <a:buFont typeface="Varela Round"/>
              <a:buChar char="◎"/>
            </a:pPr>
            <a:r>
              <a:rPr lang="en" sz="1800" dirty="0">
                <a:solidFill>
                  <a:schemeClr val="dk2"/>
                </a:solidFill>
                <a:latin typeface="Varela Round"/>
                <a:ea typeface="Varela Round"/>
                <a:cs typeface="Varela Round"/>
                <a:sym typeface="Varela Round"/>
              </a:rPr>
              <a:t>Click on resources</a:t>
            </a:r>
            <a:endParaRPr sz="1800" dirty="0"/>
          </a:p>
        </p:txBody>
      </p:sp>
      <p:sp>
        <p:nvSpPr>
          <p:cNvPr id="8" name="Google Shape;197;p13">
            <a:extLst>
              <a:ext uri="{FF2B5EF4-FFF2-40B4-BE49-F238E27FC236}">
                <a16:creationId xmlns:a16="http://schemas.microsoft.com/office/drawing/2014/main" id="{C247DF19-3497-40F9-9435-7AA4D6398A80}"/>
              </a:ext>
            </a:extLst>
          </p:cNvPr>
          <p:cNvSpPr txBox="1"/>
          <p:nvPr/>
        </p:nvSpPr>
        <p:spPr>
          <a:xfrm>
            <a:off x="1969078" y="2545275"/>
            <a:ext cx="5205845" cy="493800"/>
          </a:xfrm>
          <a:prstGeom prst="rect">
            <a:avLst/>
          </a:prstGeom>
          <a:noFill/>
          <a:ln>
            <a:noFill/>
          </a:ln>
        </p:spPr>
        <p:txBody>
          <a:bodyPr spcFirstLastPara="1" wrap="square" lIns="91425" tIns="91425" rIns="91425" bIns="91425" anchor="t" anchorCtr="0">
            <a:noAutofit/>
          </a:bodyPr>
          <a:lstStyle/>
          <a:p>
            <a:pPr lvl="0" algn="ctr"/>
            <a:r>
              <a:rPr lang="en-US" sz="2800" b="1" dirty="0">
                <a:hlinkClick r:id="rId4"/>
              </a:rPr>
              <a:t>https://tinyurl.com/yyujlpxy</a:t>
            </a:r>
            <a:endParaRPr lang="en-US" sz="2800" b="1" dirty="0"/>
          </a:p>
          <a:p>
            <a:pPr lvl="0" algn="ctr"/>
            <a:endParaRPr b="1" dirty="0">
              <a:solidFill>
                <a:srgbClr val="666666"/>
              </a:solidFill>
              <a:latin typeface="Varela Round"/>
              <a:ea typeface="Varela Round"/>
              <a:cs typeface="Varela Round"/>
              <a:sym typeface="Varela Roun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6"/>
          <p:cNvSpPr txBox="1">
            <a:spLocks noGrp="1"/>
          </p:cNvSpPr>
          <p:nvPr>
            <p:ph type="ctrTitle" idx="4294967295"/>
          </p:nvPr>
        </p:nvSpPr>
        <p:spPr>
          <a:xfrm>
            <a:off x="685800" y="6689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666666"/>
                </a:solidFill>
              </a:rPr>
              <a:t>Thanks!</a:t>
            </a:r>
            <a:endParaRPr sz="4800" b="1">
              <a:solidFill>
                <a:srgbClr val="666666"/>
              </a:solidFill>
            </a:endParaRPr>
          </a:p>
        </p:txBody>
      </p:sp>
      <p:sp>
        <p:nvSpPr>
          <p:cNvPr id="304" name="Google Shape;304;p26"/>
          <p:cNvSpPr txBox="1">
            <a:spLocks noGrp="1"/>
          </p:cNvSpPr>
          <p:nvPr>
            <p:ph type="subTitle" idx="4294967295"/>
          </p:nvPr>
        </p:nvSpPr>
        <p:spPr>
          <a:xfrm>
            <a:off x="1275150" y="3229400"/>
            <a:ext cx="6593700" cy="752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600" b="1">
                <a:solidFill>
                  <a:srgbClr val="00ACC3"/>
                </a:solidFill>
              </a:rPr>
              <a:t>Any questions?</a:t>
            </a:r>
            <a:endParaRPr sz="3600" b="1">
              <a:solidFill>
                <a:srgbClr val="00ACC3"/>
              </a:solidFill>
            </a:endParaRPr>
          </a:p>
        </p:txBody>
      </p:sp>
      <p:sp>
        <p:nvSpPr>
          <p:cNvPr id="305" name="Google Shape;305;p26"/>
          <p:cNvSpPr txBox="1">
            <a:spLocks noGrp="1"/>
          </p:cNvSpPr>
          <p:nvPr>
            <p:ph type="body" idx="4294967295"/>
          </p:nvPr>
        </p:nvSpPr>
        <p:spPr>
          <a:xfrm>
            <a:off x="882400" y="3905250"/>
            <a:ext cx="7338000" cy="792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dirty="0">
                <a:solidFill>
                  <a:srgbClr val="666666"/>
                </a:solidFill>
              </a:rPr>
              <a:t>You can find </a:t>
            </a:r>
            <a:r>
              <a:rPr lang="en-US" sz="1800" dirty="0">
                <a:solidFill>
                  <a:srgbClr val="666666"/>
                </a:solidFill>
              </a:rPr>
              <a:t>us</a:t>
            </a:r>
            <a:r>
              <a:rPr lang="en" sz="1800" dirty="0">
                <a:solidFill>
                  <a:srgbClr val="666666"/>
                </a:solidFill>
              </a:rPr>
              <a:t> at </a:t>
            </a:r>
            <a:r>
              <a:rPr lang="en-US" sz="1800" dirty="0">
                <a:solidFill>
                  <a:srgbClr val="666666"/>
                </a:solidFill>
                <a:hlinkClick r:id="rId3"/>
              </a:rPr>
              <a:t>jenniferherman@iusd.org</a:t>
            </a:r>
            <a:r>
              <a:rPr lang="en-US" sz="1800" dirty="0">
                <a:solidFill>
                  <a:srgbClr val="666666"/>
                </a:solidFill>
              </a:rPr>
              <a:t> and </a:t>
            </a:r>
            <a:r>
              <a:rPr lang="en-US" sz="1800" dirty="0">
                <a:solidFill>
                  <a:srgbClr val="666666"/>
                </a:solidFill>
                <a:hlinkClick r:id="rId4"/>
              </a:rPr>
              <a:t>jessicayoung@iusd.org</a:t>
            </a:r>
            <a:r>
              <a:rPr lang="en-US" sz="1800" dirty="0">
                <a:solidFill>
                  <a:srgbClr val="666666"/>
                </a:solidFill>
              </a:rPr>
              <a:t> </a:t>
            </a:r>
            <a:endParaRPr sz="1800" dirty="0">
              <a:solidFill>
                <a:srgbClr val="666666"/>
              </a:solidFill>
            </a:endParaRPr>
          </a:p>
        </p:txBody>
      </p:sp>
      <p:sp>
        <p:nvSpPr>
          <p:cNvPr id="306" name="Google Shape;306;p26"/>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51</a:t>
            </a:fld>
            <a:endParaRPr/>
          </a:p>
        </p:txBody>
      </p:sp>
      <p:pic>
        <p:nvPicPr>
          <p:cNvPr id="307" name="Google Shape;307;p26"/>
          <p:cNvPicPr preferRelativeResize="0"/>
          <p:nvPr/>
        </p:nvPicPr>
        <p:blipFill rotWithShape="1">
          <a:blip r:embed="rId5">
            <a:alphaModFix/>
          </a:blip>
          <a:srcRect r="67712"/>
          <a:stretch/>
        </p:blipFill>
        <p:spPr>
          <a:xfrm>
            <a:off x="4024525" y="1949175"/>
            <a:ext cx="1094947" cy="1159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a:solidFill>
                  <a:srgbClr val="666666"/>
                </a:solidFill>
              </a:rPr>
              <a:t>Credits</a:t>
            </a:r>
            <a:endParaRPr sz="4800" b="1">
              <a:solidFill>
                <a:srgbClr val="666666"/>
              </a:solidFill>
            </a:endParaRPr>
          </a:p>
        </p:txBody>
      </p:sp>
      <p:sp>
        <p:nvSpPr>
          <p:cNvPr id="313" name="Google Shape;313;p27"/>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rPr>
              <a:t>Special thanks to all the people who made and released these awesome resources for free:</a:t>
            </a:r>
            <a:endParaRPr>
              <a:solidFill>
                <a:srgbClr val="666666"/>
              </a:solidFill>
            </a:endParaRPr>
          </a:p>
          <a:p>
            <a:pPr marL="457200" lvl="0" indent="-381000" algn="l" rtl="0">
              <a:lnSpc>
                <a:spcPct val="115000"/>
              </a:lnSpc>
              <a:spcBef>
                <a:spcPts val="600"/>
              </a:spcBef>
              <a:spcAft>
                <a:spcPts val="0"/>
              </a:spcAft>
              <a:buClr>
                <a:srgbClr val="666666"/>
              </a:buClr>
              <a:buSzPts val="2400"/>
              <a:buChar char="◎"/>
            </a:pPr>
            <a:r>
              <a:rPr lang="en">
                <a:solidFill>
                  <a:srgbClr val="666666"/>
                </a:solidFill>
              </a:rPr>
              <a:t>Presentation template by </a:t>
            </a:r>
            <a:r>
              <a:rPr lang="en" u="sng">
                <a:solidFill>
                  <a:srgbClr val="666666"/>
                </a:solidFill>
                <a:hlinkClick r:id="rId3"/>
              </a:rPr>
              <a:t>SlidesCarnival</a:t>
            </a:r>
            <a:endParaRPr>
              <a:solidFill>
                <a:srgbClr val="666666"/>
              </a:solidFill>
            </a:endParaRPr>
          </a:p>
          <a:p>
            <a:pPr marL="457200" lvl="0" indent="-381000" algn="l" rtl="0">
              <a:lnSpc>
                <a:spcPct val="115000"/>
              </a:lnSpc>
              <a:spcBef>
                <a:spcPts val="0"/>
              </a:spcBef>
              <a:spcAft>
                <a:spcPts val="0"/>
              </a:spcAft>
              <a:buClr>
                <a:srgbClr val="666666"/>
              </a:buClr>
              <a:buSzPts val="2400"/>
              <a:buChar char="◎"/>
            </a:pPr>
            <a:r>
              <a:rPr lang="en">
                <a:solidFill>
                  <a:srgbClr val="666666"/>
                </a:solidFill>
              </a:rPr>
              <a:t>Photographs by </a:t>
            </a:r>
            <a:r>
              <a:rPr lang="en" u="sng">
                <a:solidFill>
                  <a:srgbClr val="666666"/>
                </a:solidFill>
                <a:hlinkClick r:id="rId4"/>
              </a:rPr>
              <a:t>Unsplash</a:t>
            </a:r>
            <a:endParaRPr>
              <a:solidFill>
                <a:srgbClr val="666666"/>
              </a:solidFill>
            </a:endParaRPr>
          </a:p>
        </p:txBody>
      </p:sp>
      <p:sp>
        <p:nvSpPr>
          <p:cNvPr id="314" name="Google Shape;314;p2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3045206" y="353431"/>
            <a:ext cx="5275500" cy="64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000" b="1" dirty="0">
                <a:solidFill>
                  <a:srgbClr val="666666"/>
                </a:solidFill>
              </a:rPr>
              <a:t>What</a:t>
            </a:r>
            <a:r>
              <a:rPr lang="en-US" sz="4800" b="1" dirty="0">
                <a:solidFill>
                  <a:srgbClr val="666666"/>
                </a:solidFill>
              </a:rPr>
              <a:t> is Play?</a:t>
            </a:r>
            <a:endParaRPr sz="4800" b="1" dirty="0">
              <a:solidFill>
                <a:srgbClr val="666666"/>
              </a:solidFill>
            </a:endParaRPr>
          </a:p>
        </p:txBody>
      </p:sp>
      <p:sp>
        <p:nvSpPr>
          <p:cNvPr id="228" name="Google Shape;228;p17"/>
          <p:cNvSpPr txBox="1">
            <a:spLocks noGrp="1"/>
          </p:cNvSpPr>
          <p:nvPr>
            <p:ph type="body" idx="1"/>
          </p:nvPr>
        </p:nvSpPr>
        <p:spPr>
          <a:xfrm>
            <a:off x="1062171" y="1864557"/>
            <a:ext cx="6620777" cy="1962007"/>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666666"/>
              </a:buClr>
              <a:buSzPts val="2400"/>
              <a:buChar char="◎"/>
            </a:pPr>
            <a:r>
              <a:rPr lang="en-US" sz="1600" dirty="0">
                <a:solidFill>
                  <a:srgbClr val="666666"/>
                </a:solidFill>
              </a:rPr>
              <a:t>Can be SPONTANEOUS, Recreational, and Activity Based</a:t>
            </a:r>
            <a:endParaRPr sz="1600" dirty="0">
              <a:solidFill>
                <a:srgbClr val="666666"/>
              </a:solidFill>
            </a:endParaRPr>
          </a:p>
          <a:p>
            <a:pPr marL="457200" lvl="0" indent="-381000" algn="l" rtl="0">
              <a:spcBef>
                <a:spcPts val="0"/>
              </a:spcBef>
              <a:spcAft>
                <a:spcPts val="0"/>
              </a:spcAft>
              <a:buClr>
                <a:srgbClr val="666666"/>
              </a:buClr>
              <a:buSzPts val="2400"/>
              <a:buChar char="◎"/>
            </a:pPr>
            <a:r>
              <a:rPr lang="en-US" sz="1600" dirty="0">
                <a:solidFill>
                  <a:srgbClr val="666666"/>
                </a:solidFill>
              </a:rPr>
              <a:t>Allows for a GROWTH Mind-Set</a:t>
            </a:r>
          </a:p>
          <a:p>
            <a:pPr marL="457200" lvl="0" indent="-381000" algn="l" rtl="0">
              <a:spcBef>
                <a:spcPts val="0"/>
              </a:spcBef>
              <a:spcAft>
                <a:spcPts val="0"/>
              </a:spcAft>
              <a:buClr>
                <a:srgbClr val="666666"/>
              </a:buClr>
              <a:buSzPts val="2400"/>
              <a:buChar char="◎"/>
            </a:pPr>
            <a:r>
              <a:rPr lang="en-US" sz="1600" dirty="0">
                <a:solidFill>
                  <a:srgbClr val="666666"/>
                </a:solidFill>
              </a:rPr>
              <a:t>Shows a direct link to growth in:</a:t>
            </a:r>
          </a:p>
          <a:p>
            <a:pPr lvl="1">
              <a:buClr>
                <a:srgbClr val="666666"/>
              </a:buClr>
              <a:buChar char="◎"/>
            </a:pPr>
            <a:r>
              <a:rPr lang="en-US" sz="1600" dirty="0">
                <a:solidFill>
                  <a:srgbClr val="666666"/>
                </a:solidFill>
              </a:rPr>
              <a:t>COGNITIVE LEARNING</a:t>
            </a:r>
          </a:p>
          <a:p>
            <a:pPr lvl="1">
              <a:buClr>
                <a:srgbClr val="666666"/>
              </a:buClr>
              <a:buChar char="◎"/>
            </a:pPr>
            <a:r>
              <a:rPr lang="en-US" sz="1600" dirty="0">
                <a:solidFill>
                  <a:srgbClr val="666666"/>
                </a:solidFill>
              </a:rPr>
              <a:t>ACADEMIC SUCCESS</a:t>
            </a:r>
          </a:p>
          <a:p>
            <a:pPr lvl="1">
              <a:buClr>
                <a:srgbClr val="666666"/>
              </a:buClr>
              <a:buChar char="◎"/>
            </a:pPr>
            <a:r>
              <a:rPr lang="en-US" sz="1600" dirty="0">
                <a:solidFill>
                  <a:srgbClr val="666666"/>
                </a:solidFill>
              </a:rPr>
              <a:t>PHYSICAL HEALTH</a:t>
            </a:r>
          </a:p>
          <a:p>
            <a:pPr lvl="1">
              <a:buClr>
                <a:srgbClr val="666666"/>
              </a:buClr>
              <a:buChar char="◎"/>
            </a:pPr>
            <a:r>
              <a:rPr lang="en-US" sz="1600" dirty="0">
                <a:solidFill>
                  <a:srgbClr val="666666"/>
                </a:solidFill>
              </a:rPr>
              <a:t>SOCIAL-EMOTIONAL DEVELOPMENT</a:t>
            </a:r>
          </a:p>
          <a:p>
            <a:pPr marL="457200" lvl="0" indent="-381000" algn="l" rtl="0">
              <a:spcBef>
                <a:spcPts val="0"/>
              </a:spcBef>
              <a:spcAft>
                <a:spcPts val="0"/>
              </a:spcAft>
              <a:buClr>
                <a:srgbClr val="666666"/>
              </a:buClr>
              <a:buSzPts val="2400"/>
              <a:buChar char="◎"/>
            </a:pPr>
            <a:endParaRPr sz="1600" dirty="0">
              <a:solidFill>
                <a:srgbClr val="666666"/>
              </a:solidFill>
            </a:endParaRPr>
          </a:p>
        </p:txBody>
      </p:sp>
      <p:sp>
        <p:nvSpPr>
          <p:cNvPr id="229" name="Google Shape;229;p1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2" name="TextBox 1">
            <a:extLst>
              <a:ext uri="{FF2B5EF4-FFF2-40B4-BE49-F238E27FC236}">
                <a16:creationId xmlns:a16="http://schemas.microsoft.com/office/drawing/2014/main" id="{ACE530A9-DBF5-4079-B629-BC16DB62C871}"/>
              </a:ext>
            </a:extLst>
          </p:cNvPr>
          <p:cNvSpPr txBox="1"/>
          <p:nvPr/>
        </p:nvSpPr>
        <p:spPr>
          <a:xfrm>
            <a:off x="5922242" y="805950"/>
            <a:ext cx="3339548" cy="523220"/>
          </a:xfrm>
          <a:prstGeom prst="rect">
            <a:avLst/>
          </a:prstGeom>
          <a:noFill/>
        </p:spPr>
        <p:txBody>
          <a:bodyPr wrap="square" rtlCol="0">
            <a:spAutoFit/>
          </a:bodyPr>
          <a:lstStyle/>
          <a:p>
            <a:r>
              <a:rPr lang="en-US" sz="2800" i="1" dirty="0">
                <a:latin typeface="Nixie One" panose="02000503080000020004" pitchFamily="50" charset="0"/>
              </a:rPr>
              <a:t>Discuss…</a:t>
            </a:r>
          </a:p>
        </p:txBody>
      </p:sp>
      <p:sp>
        <p:nvSpPr>
          <p:cNvPr id="3" name="TextBox 2">
            <a:extLst>
              <a:ext uri="{FF2B5EF4-FFF2-40B4-BE49-F238E27FC236}">
                <a16:creationId xmlns:a16="http://schemas.microsoft.com/office/drawing/2014/main" id="{D46E4F18-6775-42AF-8351-E837D46B46C7}"/>
              </a:ext>
            </a:extLst>
          </p:cNvPr>
          <p:cNvSpPr txBox="1"/>
          <p:nvPr/>
        </p:nvSpPr>
        <p:spPr>
          <a:xfrm>
            <a:off x="2077278" y="1165630"/>
            <a:ext cx="6749535" cy="307777"/>
          </a:xfrm>
          <a:prstGeom prst="rect">
            <a:avLst/>
          </a:prstGeom>
          <a:noFill/>
        </p:spPr>
        <p:txBody>
          <a:bodyPr wrap="square" rtlCol="0">
            <a:spAutoFit/>
          </a:bodyPr>
          <a:lstStyle/>
          <a:p>
            <a:r>
              <a:rPr lang="en-US" dirty="0">
                <a:solidFill>
                  <a:srgbClr val="FF0000"/>
                </a:solidFill>
              </a:rPr>
              <a:t>As you can tell there are many different answers to a seemingly easy question.</a:t>
            </a:r>
          </a:p>
        </p:txBody>
      </p:sp>
      <p:sp>
        <p:nvSpPr>
          <p:cNvPr id="4" name="TextBox 3">
            <a:extLst>
              <a:ext uri="{FF2B5EF4-FFF2-40B4-BE49-F238E27FC236}">
                <a16:creationId xmlns:a16="http://schemas.microsoft.com/office/drawing/2014/main" id="{10E3E41F-1680-4C64-85CD-3F76B351FAFD}"/>
              </a:ext>
            </a:extLst>
          </p:cNvPr>
          <p:cNvSpPr txBox="1"/>
          <p:nvPr/>
        </p:nvSpPr>
        <p:spPr>
          <a:xfrm>
            <a:off x="960334" y="1492325"/>
            <a:ext cx="6241774" cy="523220"/>
          </a:xfrm>
          <a:prstGeom prst="rect">
            <a:avLst/>
          </a:prstGeom>
          <a:noFill/>
        </p:spPr>
        <p:txBody>
          <a:bodyPr wrap="square" rtlCol="0">
            <a:spAutoFit/>
          </a:bodyPr>
          <a:lstStyle/>
          <a:p>
            <a:r>
              <a:rPr lang="en-US" sz="2800" b="1" dirty="0">
                <a:solidFill>
                  <a:srgbClr val="0070C0"/>
                </a:solidFill>
                <a:latin typeface="Janda Safe and Sound" panose="02000503000000020004" pitchFamily="2" charset="0"/>
              </a:rPr>
              <a:t>We do know that play…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28">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8">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txBox="1">
            <a:spLocks noGrp="1"/>
          </p:cNvSpPr>
          <p:nvPr>
            <p:ph type="ctrTitle"/>
          </p:nvPr>
        </p:nvSpPr>
        <p:spPr>
          <a:xfrm>
            <a:off x="1056461" y="307456"/>
            <a:ext cx="7031078" cy="115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6000" b="1" dirty="0">
                <a:solidFill>
                  <a:srgbClr val="0070C0"/>
                </a:solidFill>
                <a:latin typeface="Varela Round" panose="02000000000000000000" pitchFamily="50" charset="0"/>
              </a:rPr>
              <a:t>Properties of Play</a:t>
            </a:r>
            <a:br>
              <a:rPr lang="en-US" sz="5400" b="1" dirty="0">
                <a:solidFill>
                  <a:srgbClr val="0070C0"/>
                </a:solidFill>
                <a:latin typeface="Varela Round" panose="02000000000000000000" pitchFamily="50" charset="0"/>
              </a:rPr>
            </a:br>
            <a:r>
              <a:rPr lang="en-US" sz="1400" i="1" dirty="0">
                <a:solidFill>
                  <a:srgbClr val="0070C0"/>
                </a:solidFill>
                <a:latin typeface="Varela Round" panose="02000000000000000000" pitchFamily="50" charset="0"/>
              </a:rPr>
              <a:t>from </a:t>
            </a:r>
            <a:r>
              <a:rPr lang="en-US" sz="1400" b="1" i="1" dirty="0">
                <a:solidFill>
                  <a:srgbClr val="0070C0"/>
                </a:solidFill>
                <a:latin typeface="Varela Round" panose="02000000000000000000" pitchFamily="50" charset="0"/>
              </a:rPr>
              <a:t>Saving Play</a:t>
            </a:r>
            <a:endParaRPr sz="5400" b="1" i="1" dirty="0">
              <a:solidFill>
                <a:srgbClr val="0070C0"/>
              </a:solidFill>
              <a:latin typeface="Varela Round" panose="02000000000000000000" pitchFamily="50" charset="0"/>
            </a:endParaRPr>
          </a:p>
        </p:txBody>
      </p:sp>
      <p:sp>
        <p:nvSpPr>
          <p:cNvPr id="238" name="Google Shape;238;p18"/>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sp>
        <p:nvSpPr>
          <p:cNvPr id="8" name="Google Shape;228;p17">
            <a:extLst>
              <a:ext uri="{FF2B5EF4-FFF2-40B4-BE49-F238E27FC236}">
                <a16:creationId xmlns:a16="http://schemas.microsoft.com/office/drawing/2014/main" id="{E3E41ABE-6EBF-48F9-A374-9C38BEBF8D50}"/>
              </a:ext>
            </a:extLst>
          </p:cNvPr>
          <p:cNvSpPr txBox="1">
            <a:spLocks/>
          </p:cNvSpPr>
          <p:nvPr/>
        </p:nvSpPr>
        <p:spPr>
          <a:xfrm>
            <a:off x="1848677" y="1467256"/>
            <a:ext cx="6897757" cy="34029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0"/>
              </a:spcBef>
              <a:spcAft>
                <a:spcPts val="0"/>
              </a:spcAft>
              <a:buClr>
                <a:srgbClr val="A1BECC"/>
              </a:buClr>
              <a:buSzPts val="2400"/>
              <a:buFont typeface="Varela Round"/>
              <a:buNone/>
              <a:defRPr sz="2400" b="1" i="0" u="none" strike="noStrike" cap="none">
                <a:solidFill>
                  <a:srgbClr val="A1BECC"/>
                </a:solidFill>
                <a:latin typeface="Varela Round"/>
                <a:ea typeface="Varela Round"/>
                <a:cs typeface="Varela Round"/>
                <a:sym typeface="Varela Round"/>
              </a:defRPr>
            </a:lvl1pPr>
            <a:lvl2pPr marL="914400" marR="0" lvl="1"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2pPr>
            <a:lvl3pPr marL="1371600" marR="0" lvl="2"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3pPr>
            <a:lvl4pPr marL="1828800" marR="0" lvl="3"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4pPr>
            <a:lvl5pPr marL="2286000" marR="0" lvl="4"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5pPr>
            <a:lvl6pPr marL="2743200" marR="0" lvl="5"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6pPr>
            <a:lvl7pPr marL="3200400" marR="0" lvl="6"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7pPr>
            <a:lvl8pPr marL="3657600" marR="0" lvl="7"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8pPr>
            <a:lvl9pPr marL="4114800" marR="0" lvl="8" indent="-381000" algn="ctr" rtl="0">
              <a:lnSpc>
                <a:spcPct val="100000"/>
              </a:lnSpc>
              <a:spcBef>
                <a:spcPts val="0"/>
              </a:spcBef>
              <a:spcAft>
                <a:spcPts val="0"/>
              </a:spcAft>
              <a:buClr>
                <a:srgbClr val="A1BECC"/>
              </a:buClr>
              <a:buSzPts val="3000"/>
              <a:buFont typeface="Varela Round"/>
              <a:buNone/>
              <a:defRPr sz="3000" b="1" i="0" u="none" strike="noStrike" cap="none">
                <a:solidFill>
                  <a:srgbClr val="A1BECC"/>
                </a:solidFill>
                <a:latin typeface="Varela Round"/>
                <a:ea typeface="Varela Round"/>
                <a:cs typeface="Varela Round"/>
                <a:sym typeface="Varela Round"/>
              </a:defRPr>
            </a:lvl9pPr>
          </a:lstStyle>
          <a:p>
            <a:pPr marL="76200" indent="0" algn="l"/>
            <a:r>
              <a:rPr lang="en-US" sz="2000" dirty="0">
                <a:solidFill>
                  <a:schemeClr val="tx1"/>
                </a:solidFill>
              </a:rPr>
              <a:t>1. </a:t>
            </a:r>
            <a:r>
              <a:rPr lang="en-US" dirty="0">
                <a:solidFill>
                  <a:schemeClr val="tx1"/>
                </a:solidFill>
              </a:rPr>
              <a:t>Play is apparently purposeless  </a:t>
            </a:r>
          </a:p>
          <a:p>
            <a:pPr algn="l"/>
            <a:r>
              <a:rPr lang="en-US" dirty="0">
                <a:solidFill>
                  <a:schemeClr val="tx1"/>
                </a:solidFill>
              </a:rPr>
              <a:t>2. Play is voluntary</a:t>
            </a:r>
          </a:p>
          <a:p>
            <a:pPr algn="l"/>
            <a:r>
              <a:rPr lang="en-US" dirty="0">
                <a:solidFill>
                  <a:schemeClr val="tx1"/>
                </a:solidFill>
              </a:rPr>
              <a:t>3. It has inherent attraction </a:t>
            </a:r>
          </a:p>
          <a:p>
            <a:pPr algn="l"/>
            <a:r>
              <a:rPr lang="en-US" dirty="0">
                <a:solidFill>
                  <a:schemeClr val="tx1"/>
                </a:solidFill>
              </a:rPr>
              <a:t>4. Provides freedom from time</a:t>
            </a:r>
          </a:p>
          <a:p>
            <a:pPr algn="l"/>
            <a:r>
              <a:rPr lang="en-US" dirty="0">
                <a:solidFill>
                  <a:schemeClr val="tx1"/>
                </a:solidFill>
              </a:rPr>
              <a:t>5. We experience diminished consciousness of self</a:t>
            </a:r>
          </a:p>
          <a:p>
            <a:pPr algn="l"/>
            <a:r>
              <a:rPr lang="en-US" dirty="0">
                <a:solidFill>
                  <a:schemeClr val="tx1"/>
                </a:solidFill>
              </a:rPr>
              <a:t>6. It has improvisational potential</a:t>
            </a:r>
          </a:p>
          <a:p>
            <a:pPr algn="l"/>
            <a:r>
              <a:rPr lang="en-US" dirty="0">
                <a:solidFill>
                  <a:schemeClr val="tx1"/>
                </a:solidFill>
              </a:rPr>
              <a:t>7. It provides a continuation desire</a:t>
            </a:r>
            <a:endParaRPr lang="en-US" sz="2000" dirty="0">
              <a:solidFill>
                <a:srgbClr val="666666"/>
              </a:solidFill>
            </a:endParaRPr>
          </a:p>
        </p:txBody>
      </p:sp>
      <p:sp>
        <p:nvSpPr>
          <p:cNvPr id="5" name="Google Shape;215;p15">
            <a:extLst>
              <a:ext uri="{FF2B5EF4-FFF2-40B4-BE49-F238E27FC236}">
                <a16:creationId xmlns:a16="http://schemas.microsoft.com/office/drawing/2014/main" id="{DB80332F-94A1-4B99-BEB0-65BC83138A28}"/>
              </a:ext>
            </a:extLst>
          </p:cNvPr>
          <p:cNvSpPr txBox="1"/>
          <p:nvPr/>
        </p:nvSpPr>
        <p:spPr>
          <a:xfrm>
            <a:off x="6807550" y="4751625"/>
            <a:ext cx="2336450" cy="493800"/>
          </a:xfrm>
          <a:prstGeom prst="rect">
            <a:avLst/>
          </a:prstGeom>
          <a:noFill/>
          <a:ln>
            <a:noFill/>
          </a:ln>
        </p:spPr>
        <p:txBody>
          <a:bodyPr spcFirstLastPara="1" wrap="square" lIns="91425" tIns="91425" rIns="91425" bIns="91425" anchor="t" anchorCtr="0">
            <a:noAutofit/>
          </a:bodyPr>
          <a:lstStyle/>
          <a:p>
            <a:pPr lvl="0" algn="ctr"/>
            <a:r>
              <a:rPr lang="en-US" sz="1600" b="1">
                <a:solidFill>
                  <a:srgbClr val="666666"/>
                </a:solidFill>
                <a:latin typeface="Varela Round"/>
                <a:ea typeface="Varela Round"/>
                <a:cs typeface="Varela Round"/>
                <a:sym typeface="Varela Round"/>
              </a:rPr>
              <a:t>tinyurl.com/</a:t>
            </a:r>
            <a:r>
              <a:rPr lang="en-US" sz="1600" b="1" dirty="0" err="1">
                <a:solidFill>
                  <a:srgbClr val="666666"/>
                </a:solidFill>
                <a:latin typeface="Varela Round"/>
                <a:ea typeface="Varela Round"/>
                <a:cs typeface="Varela Round"/>
                <a:sym typeface="Varela Round"/>
              </a:rPr>
              <a:t>yyujlpxy</a:t>
            </a:r>
            <a:endParaRPr lang="en-US" sz="1600" b="1" dirty="0">
              <a:solidFill>
                <a:srgbClr val="666666"/>
              </a:solidFill>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9"/>
          <p:cNvSpPr txBox="1">
            <a:spLocks noGrp="1"/>
          </p:cNvSpPr>
          <p:nvPr>
            <p:ph type="ctrTitle" idx="4294967295"/>
          </p:nvPr>
        </p:nvSpPr>
        <p:spPr>
          <a:xfrm>
            <a:off x="511915" y="850046"/>
            <a:ext cx="8120170" cy="784800"/>
          </a:xfrm>
          <a:prstGeom prst="rect">
            <a:avLst/>
          </a:prstGeom>
        </p:spPr>
        <p:txBody>
          <a:bodyPr spcFirstLastPara="1" wrap="square" lIns="91425" tIns="91425" rIns="91425" bIns="91425" anchor="b" anchorCtr="0">
            <a:noAutofit/>
          </a:bodyPr>
          <a:lstStyle/>
          <a:p>
            <a:pPr algn="ctr"/>
            <a:r>
              <a:rPr lang="en-US" sz="4400" b="1" dirty="0">
                <a:solidFill>
                  <a:srgbClr val="3333CC"/>
                </a:solidFill>
              </a:rPr>
              <a:t>Apparently Purposeless </a:t>
            </a:r>
            <a:br>
              <a:rPr lang="en-US" sz="4400" b="1" dirty="0">
                <a:solidFill>
                  <a:srgbClr val="3333CC"/>
                </a:solidFill>
              </a:rPr>
            </a:br>
            <a:r>
              <a:rPr lang="en-US" sz="4400" b="1" dirty="0">
                <a:solidFill>
                  <a:srgbClr val="3333CC"/>
                </a:solidFill>
              </a:rPr>
              <a:t>Play?</a:t>
            </a:r>
          </a:p>
        </p:txBody>
      </p:sp>
      <p:sp>
        <p:nvSpPr>
          <p:cNvPr id="254" name="Google Shape;254;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2" name="TextBox 1">
            <a:extLst>
              <a:ext uri="{FF2B5EF4-FFF2-40B4-BE49-F238E27FC236}">
                <a16:creationId xmlns:a16="http://schemas.microsoft.com/office/drawing/2014/main" id="{804F6013-69F5-4EB0-814B-9F7C2F326EC5}"/>
              </a:ext>
            </a:extLst>
          </p:cNvPr>
          <p:cNvSpPr txBox="1"/>
          <p:nvPr/>
        </p:nvSpPr>
        <p:spPr>
          <a:xfrm>
            <a:off x="264695" y="1419669"/>
            <a:ext cx="8530389" cy="3016210"/>
          </a:xfrm>
          <a:prstGeom prst="rect">
            <a:avLst/>
          </a:prstGeom>
          <a:noFill/>
        </p:spPr>
        <p:txBody>
          <a:bodyPr wrap="square" rtlCol="0">
            <a:spAutoFit/>
          </a:bodyPr>
          <a:lstStyle/>
          <a:p>
            <a:pPr lvl="0"/>
            <a:r>
              <a:rPr lang="en-US" sz="3200" b="1" dirty="0">
                <a:solidFill>
                  <a:srgbClr val="002060"/>
                </a:solidFill>
                <a:latin typeface="Letters for Learners" pitchFamily="2" charset="0"/>
              </a:rPr>
              <a:t>As a student is playing for fun, the learning does not stop! </a:t>
            </a:r>
            <a:endParaRPr lang="en-US" sz="2400" b="1" dirty="0">
              <a:solidFill>
                <a:srgbClr val="002060"/>
              </a:solidFill>
              <a:latin typeface="Letters for Learners" pitchFamily="2" charset="0"/>
            </a:endParaRPr>
          </a:p>
          <a:p>
            <a:pPr lvl="2"/>
            <a:r>
              <a:rPr lang="en-US" sz="2400" b="1" dirty="0">
                <a:solidFill>
                  <a:srgbClr val="002060"/>
                </a:solidFill>
                <a:latin typeface="Letters for Learners" pitchFamily="2" charset="0"/>
              </a:rPr>
              <a:t>     New vocabulary is introduced and used.</a:t>
            </a:r>
          </a:p>
          <a:p>
            <a:pPr lvl="2"/>
            <a:endParaRPr lang="en-US" sz="2400" b="1" dirty="0">
              <a:solidFill>
                <a:srgbClr val="002060"/>
              </a:solidFill>
              <a:latin typeface="Letters for Learners" pitchFamily="2" charset="0"/>
            </a:endParaRPr>
          </a:p>
          <a:p>
            <a:pPr lvl="1"/>
            <a:r>
              <a:rPr lang="en-US" sz="2400" b="1" dirty="0">
                <a:solidFill>
                  <a:srgbClr val="002060"/>
                </a:solidFill>
                <a:latin typeface="Letters for Learners" pitchFamily="2" charset="0"/>
              </a:rPr>
              <a:t>     Using prior knowledge to create connections</a:t>
            </a:r>
          </a:p>
          <a:p>
            <a:pPr lvl="1"/>
            <a:endParaRPr lang="en-US" sz="2400" b="1" dirty="0">
              <a:solidFill>
                <a:srgbClr val="002060"/>
              </a:solidFill>
              <a:latin typeface="Letters for Learners" pitchFamily="2" charset="0"/>
            </a:endParaRPr>
          </a:p>
          <a:p>
            <a:pPr lvl="0"/>
            <a:r>
              <a:rPr lang="en-US" sz="2400" b="1" dirty="0">
                <a:solidFill>
                  <a:srgbClr val="002060"/>
                </a:solidFill>
                <a:latin typeface="Letters for Learners" pitchFamily="2" charset="0"/>
              </a:rPr>
              <a:t>     Play promotes flexible thinking</a:t>
            </a:r>
          </a:p>
          <a:p>
            <a:pPr lvl="0"/>
            <a:endParaRPr lang="en-US" sz="2400" b="1" dirty="0">
              <a:solidFill>
                <a:srgbClr val="002060"/>
              </a:solidFill>
              <a:latin typeface="Letters for Learners" pitchFamily="2" charset="0"/>
            </a:endParaRPr>
          </a:p>
          <a:p>
            <a:endParaRPr lang="en-US" dirty="0"/>
          </a:p>
        </p:txBody>
      </p:sp>
      <p:pic>
        <p:nvPicPr>
          <p:cNvPr id="4" name="Picture 3" descr="A picture containing indoor, child, table, sitting&#10;&#10;Description automatically generated">
            <a:extLst>
              <a:ext uri="{FF2B5EF4-FFF2-40B4-BE49-F238E27FC236}">
                <a16:creationId xmlns:a16="http://schemas.microsoft.com/office/drawing/2014/main" id="{62D3FFDA-A0B0-43EE-A708-7888305E3CF5}"/>
              </a:ext>
            </a:extLst>
          </p:cNvPr>
          <p:cNvPicPr>
            <a:picLocks noChangeAspect="1"/>
          </p:cNvPicPr>
          <p:nvPr/>
        </p:nvPicPr>
        <p:blipFill>
          <a:blip r:embed="rId3"/>
          <a:stretch>
            <a:fillRect/>
          </a:stretch>
        </p:blipFill>
        <p:spPr>
          <a:xfrm rot="208395">
            <a:off x="5546184" y="2286087"/>
            <a:ext cx="3410836" cy="2560320"/>
          </a:xfrm>
          <a:prstGeom prst="rect">
            <a:avLst/>
          </a:prstGeom>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fld id="{00000000-1234-1234-1234-123412341234}" type="slidenum">
              <a:rPr lang="en"/>
              <a:t>9</a:t>
            </a:fld>
            <a:endParaRPr/>
          </a:p>
        </p:txBody>
      </p:sp>
      <p:sp>
        <p:nvSpPr>
          <p:cNvPr id="260" name="Google Shape;260;p20"/>
          <p:cNvSpPr txBox="1">
            <a:spLocks noGrp="1"/>
          </p:cNvSpPr>
          <p:nvPr>
            <p:ph type="ctrTitle" idx="4294967295"/>
          </p:nvPr>
        </p:nvSpPr>
        <p:spPr>
          <a:xfrm>
            <a:off x="126332" y="196539"/>
            <a:ext cx="8891336" cy="7757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b="1" dirty="0">
                <a:solidFill>
                  <a:srgbClr val="7030A0"/>
                </a:solidFill>
              </a:rPr>
              <a:t>Play &amp; Brain Development</a:t>
            </a:r>
            <a:endParaRPr sz="4000" b="1" dirty="0">
              <a:solidFill>
                <a:srgbClr val="7030A0"/>
              </a:solidFill>
            </a:endParaRPr>
          </a:p>
        </p:txBody>
      </p:sp>
      <p:sp>
        <p:nvSpPr>
          <p:cNvPr id="2" name="TextBox 1">
            <a:extLst>
              <a:ext uri="{FF2B5EF4-FFF2-40B4-BE49-F238E27FC236}">
                <a16:creationId xmlns:a16="http://schemas.microsoft.com/office/drawing/2014/main" id="{6B68CE8B-E96B-4DC4-8376-D67CF080AE34}"/>
              </a:ext>
            </a:extLst>
          </p:cNvPr>
          <p:cNvSpPr txBox="1"/>
          <p:nvPr/>
        </p:nvSpPr>
        <p:spPr>
          <a:xfrm>
            <a:off x="385010" y="988141"/>
            <a:ext cx="8373979" cy="4524315"/>
          </a:xfrm>
          <a:prstGeom prst="rect">
            <a:avLst/>
          </a:prstGeom>
          <a:noFill/>
        </p:spPr>
        <p:txBody>
          <a:bodyPr wrap="square" rtlCol="0">
            <a:spAutoFit/>
          </a:bodyPr>
          <a:lstStyle/>
          <a:p>
            <a:r>
              <a:rPr lang="en-US" sz="2800" b="1" dirty="0">
                <a:solidFill>
                  <a:srgbClr val="002060"/>
                </a:solidFill>
                <a:latin typeface="Letters for Learners" pitchFamily="2" charset="0"/>
              </a:rPr>
              <a:t>Research over the last </a:t>
            </a:r>
            <a:r>
              <a:rPr lang="en-US" sz="4000" b="1" dirty="0">
                <a:solidFill>
                  <a:srgbClr val="002060"/>
                </a:solidFill>
                <a:latin typeface="Letters for Learners" pitchFamily="2" charset="0"/>
              </a:rPr>
              <a:t>50</a:t>
            </a:r>
            <a:r>
              <a:rPr lang="en-US" sz="2800" b="1" dirty="0">
                <a:solidFill>
                  <a:srgbClr val="002060"/>
                </a:solidFill>
                <a:latin typeface="Letters for Learners" pitchFamily="2" charset="0"/>
              </a:rPr>
              <a:t> years shows that</a:t>
            </a:r>
            <a:r>
              <a:rPr lang="en-US" sz="4000" b="1" dirty="0">
                <a:solidFill>
                  <a:srgbClr val="002060"/>
                </a:solidFill>
                <a:latin typeface="Letters for Learners" pitchFamily="2" charset="0"/>
              </a:rPr>
              <a:t>…</a:t>
            </a:r>
          </a:p>
          <a:p>
            <a:pPr marL="342900" lvl="0" indent="-342900">
              <a:buFont typeface="Wingdings" panose="05000000000000000000" pitchFamily="2" charset="2"/>
              <a:buChar char="v"/>
            </a:pPr>
            <a:r>
              <a:rPr lang="en-US" sz="2400" b="1" dirty="0">
                <a:solidFill>
                  <a:srgbClr val="002060"/>
                </a:solidFill>
                <a:latin typeface="Letters for Learners" pitchFamily="2" charset="0"/>
              </a:rPr>
              <a:t>A child’s brain is plasticity and malleable                                 </a:t>
            </a:r>
          </a:p>
          <a:p>
            <a:pPr marL="342900" lvl="2" indent="-342900">
              <a:buFont typeface="Wingdings" panose="05000000000000000000" pitchFamily="2" charset="2"/>
              <a:buChar char="v"/>
            </a:pPr>
            <a:r>
              <a:rPr lang="en-US" sz="2400" b="1" dirty="0">
                <a:solidFill>
                  <a:srgbClr val="002060"/>
                </a:solidFill>
                <a:latin typeface="Letters for Learners" pitchFamily="2" charset="0"/>
              </a:rPr>
              <a:t>Greater connections/ growth comes from complex interactions   </a:t>
            </a:r>
          </a:p>
          <a:p>
            <a:pPr marL="342900" lvl="2" indent="-342900">
              <a:buFont typeface="Wingdings" panose="05000000000000000000" pitchFamily="2" charset="2"/>
              <a:buChar char="v"/>
            </a:pPr>
            <a:r>
              <a:rPr lang="en-US" sz="2400" b="1" dirty="0">
                <a:solidFill>
                  <a:srgbClr val="002060"/>
                </a:solidFill>
                <a:latin typeface="Letters for Learners" pitchFamily="2" charset="0"/>
              </a:rPr>
              <a:t>When a child is engaged in complex and active play</a:t>
            </a:r>
          </a:p>
          <a:p>
            <a:pPr lvl="4"/>
            <a:r>
              <a:rPr lang="en-US" sz="2400" b="1" dirty="0">
                <a:solidFill>
                  <a:srgbClr val="002060"/>
                </a:solidFill>
                <a:latin typeface="Letters for Learners" pitchFamily="2" charset="0"/>
              </a:rPr>
              <a:t>	neural connections grow stronger</a:t>
            </a:r>
          </a:p>
          <a:p>
            <a:pPr marL="342900" lvl="2" indent="-342900">
              <a:buFont typeface="Wingdings" panose="05000000000000000000" pitchFamily="2" charset="2"/>
              <a:buChar char="v"/>
            </a:pPr>
            <a:r>
              <a:rPr lang="en-US" sz="2400" b="1" dirty="0">
                <a:solidFill>
                  <a:srgbClr val="002060"/>
                </a:solidFill>
                <a:latin typeface="Letters for Learners" pitchFamily="2" charset="0"/>
              </a:rPr>
              <a:t>Growth is found in two main areas of the brain</a:t>
            </a:r>
          </a:p>
          <a:p>
            <a:pPr lvl="3"/>
            <a:r>
              <a:rPr lang="en-US" sz="2400" b="1" dirty="0">
                <a:solidFill>
                  <a:srgbClr val="002060"/>
                </a:solidFill>
                <a:latin typeface="Letters for Learners" pitchFamily="2" charset="0"/>
              </a:rPr>
              <a:t>	Prefrontal Cortex</a:t>
            </a:r>
          </a:p>
          <a:p>
            <a:pPr lvl="3"/>
            <a:r>
              <a:rPr lang="en-US" sz="2400" b="1" dirty="0">
                <a:solidFill>
                  <a:srgbClr val="002060"/>
                </a:solidFill>
                <a:latin typeface="Letters for Learners" pitchFamily="2" charset="0"/>
              </a:rPr>
              <a:t>	Amygdala</a:t>
            </a:r>
          </a:p>
          <a:p>
            <a:pPr lvl="4"/>
            <a:endParaRPr lang="en-US" sz="2400" b="1" dirty="0">
              <a:solidFill>
                <a:srgbClr val="002060"/>
              </a:solidFill>
              <a:latin typeface="Letters for Learners" pitchFamily="2" charset="0"/>
            </a:endParaRPr>
          </a:p>
          <a:p>
            <a:pPr lvl="4"/>
            <a:r>
              <a:rPr lang="en-US" sz="2400" b="1" dirty="0">
                <a:solidFill>
                  <a:srgbClr val="002060"/>
                </a:solidFill>
                <a:latin typeface="Letters for Learners" pitchFamily="2" charset="0"/>
              </a:rPr>
              <a:t>Play uses the Pre-Frontal Cortex and Amygdala at the </a:t>
            </a:r>
            <a:r>
              <a:rPr lang="en-US" sz="3200" b="1" dirty="0">
                <a:solidFill>
                  <a:srgbClr val="002060"/>
                </a:solidFill>
                <a:latin typeface="Letters for Learners" pitchFamily="2" charset="0"/>
              </a:rPr>
              <a:t>same time</a:t>
            </a:r>
            <a:endParaRPr lang="en-US" sz="2400" b="1" dirty="0">
              <a:solidFill>
                <a:srgbClr val="002060"/>
              </a:solidFill>
              <a:latin typeface="Letters for Learners" pitchFamily="2" charset="0"/>
            </a:endParaRPr>
          </a:p>
          <a:p>
            <a:r>
              <a:rPr lang="en-US" sz="2400" b="1" dirty="0">
                <a:latin typeface="Letters for Learners" pitchFamily="2" charset="0"/>
              </a:rPr>
              <a:t>        </a:t>
            </a:r>
            <a:endParaRPr lang="en-US" dirty="0"/>
          </a:p>
        </p:txBody>
      </p:sp>
      <p:pic>
        <p:nvPicPr>
          <p:cNvPr id="21" name="Picture 20" descr="A close up of text on a white background&#10;&#10;Description automatically generated">
            <a:extLst>
              <a:ext uri="{FF2B5EF4-FFF2-40B4-BE49-F238E27FC236}">
                <a16:creationId xmlns:a16="http://schemas.microsoft.com/office/drawing/2014/main" id="{5D91E5FC-7C68-49CB-AF2E-C8211DF8ACA4}"/>
              </a:ext>
            </a:extLst>
          </p:cNvPr>
          <p:cNvPicPr>
            <a:picLocks noChangeAspect="1"/>
          </p:cNvPicPr>
          <p:nvPr/>
        </p:nvPicPr>
        <p:blipFill>
          <a:blip r:embed="rId3"/>
          <a:stretch>
            <a:fillRect/>
          </a:stretch>
        </p:blipFill>
        <p:spPr>
          <a:xfrm rot="367280">
            <a:off x="6116890" y="2491702"/>
            <a:ext cx="2933904" cy="2194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4261</TotalTime>
  <Words>1407</Words>
  <Application>Microsoft Office PowerPoint</Application>
  <PresentationFormat>On-screen Show (16:9)</PresentationFormat>
  <Paragraphs>195</Paragraphs>
  <Slides>52</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Nixie One</vt:lpstr>
      <vt:lpstr>Letters for Learners</vt:lpstr>
      <vt:lpstr>Janda Safe and Sound</vt:lpstr>
      <vt:lpstr>Wingdings</vt:lpstr>
      <vt:lpstr>Varela Round</vt:lpstr>
      <vt:lpstr>Exo</vt:lpstr>
      <vt:lpstr>Courier New</vt:lpstr>
      <vt:lpstr>Symbol</vt:lpstr>
      <vt:lpstr>Arial</vt:lpstr>
      <vt:lpstr>Arial</vt:lpstr>
      <vt:lpstr>Puck template</vt:lpstr>
      <vt:lpstr>Why Play?  IUSD Professional Learning Summit on Teaching and Learning!  </vt:lpstr>
      <vt:lpstr>PowerPoint Presentation</vt:lpstr>
      <vt:lpstr>Ready to PLAY?</vt:lpstr>
      <vt:lpstr>PowerPoint Presentation</vt:lpstr>
      <vt:lpstr>PowerPoint Presentation</vt:lpstr>
      <vt:lpstr>What is Play?</vt:lpstr>
      <vt:lpstr>Properties of Play from Saving Play</vt:lpstr>
      <vt:lpstr>Apparently Purposeless  Play?</vt:lpstr>
      <vt:lpstr>Play &amp; Brain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TITLE!  IUSD Professional Learning Summit on Teaching and Learning!</dc:title>
  <dc:creator>Jennifer Herman</dc:creator>
  <cp:lastModifiedBy>Jennifer Herman</cp:lastModifiedBy>
  <cp:revision>63</cp:revision>
  <dcterms:modified xsi:type="dcterms:W3CDTF">2019-02-11T06:26:59Z</dcterms:modified>
</cp:coreProperties>
</file>